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0" r:id="rId2"/>
  </p:sldMasterIdLst>
  <p:notesMasterIdLst>
    <p:notesMasterId r:id="rId43"/>
  </p:notesMasterIdLst>
  <p:sldIdLst>
    <p:sldId id="287" r:id="rId3"/>
    <p:sldId id="288" r:id="rId4"/>
    <p:sldId id="285" r:id="rId5"/>
    <p:sldId id="284" r:id="rId6"/>
    <p:sldId id="289" r:id="rId7"/>
    <p:sldId id="286" r:id="rId8"/>
    <p:sldId id="259" r:id="rId9"/>
    <p:sldId id="290" r:id="rId10"/>
    <p:sldId id="291" r:id="rId11"/>
    <p:sldId id="292" r:id="rId12"/>
    <p:sldId id="293" r:id="rId13"/>
    <p:sldId id="294" r:id="rId14"/>
    <p:sldId id="295" r:id="rId15"/>
    <p:sldId id="296" r:id="rId16"/>
    <p:sldId id="297" r:id="rId17"/>
    <p:sldId id="298" r:id="rId18"/>
    <p:sldId id="299" r:id="rId19"/>
    <p:sldId id="300" r:id="rId20"/>
    <p:sldId id="265" r:id="rId21"/>
    <p:sldId id="311" r:id="rId22"/>
    <p:sldId id="266" r:id="rId23"/>
    <p:sldId id="301" r:id="rId24"/>
    <p:sldId id="267" r:id="rId25"/>
    <p:sldId id="302" r:id="rId26"/>
    <p:sldId id="278" r:id="rId27"/>
    <p:sldId id="303" r:id="rId28"/>
    <p:sldId id="279" r:id="rId29"/>
    <p:sldId id="304" r:id="rId30"/>
    <p:sldId id="277" r:id="rId31"/>
    <p:sldId id="305" r:id="rId32"/>
    <p:sldId id="271" r:id="rId33"/>
    <p:sldId id="306" r:id="rId34"/>
    <p:sldId id="280" r:id="rId35"/>
    <p:sldId id="307" r:id="rId36"/>
    <p:sldId id="281" r:id="rId37"/>
    <p:sldId id="308" r:id="rId38"/>
    <p:sldId id="282" r:id="rId39"/>
    <p:sldId id="309" r:id="rId40"/>
    <p:sldId id="283" r:id="rId41"/>
    <p:sldId id="310" r:id="rId42"/>
  </p:sldIdLst>
  <p:sldSz cx="12192000" cy="6858000"/>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035"/>
    <p:restoredTop sz="94741"/>
  </p:normalViewPr>
  <p:slideViewPr>
    <p:cSldViewPr snapToGrid="0" snapToObjects="1">
      <p:cViewPr varScale="1">
        <p:scale>
          <a:sx n="75" d="100"/>
          <a:sy n="75" d="100"/>
        </p:scale>
        <p:origin x="72" y="342"/>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25844A-20BD-8845-B01A-847D2E80482E}" type="datetimeFigureOut">
              <a:rPr kumimoji="1" lang="ko-KR" altLang="en-US" smtClean="0"/>
              <a:t>2025-07-28</a:t>
            </a:fld>
            <a:endParaRPr kumimoji="1" lang="ko-KR" altLang="en-US"/>
          </a:p>
        </p:txBody>
      </p:sp>
      <p:sp>
        <p:nvSpPr>
          <p:cNvPr id="4" name="슬라이드 이미지 개체 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ko-KR" altLang="en-US"/>
              <a:t>마스터 텍스트 스타일 편집
둘째 수준
셋째 수준
넷째 수준
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5F8856-FB52-C64A-B952-170A022900A3}" type="slidenum">
              <a:rPr kumimoji="1" lang="ko-KR" altLang="en-US" smtClean="0"/>
              <a:t>‹#›</a:t>
            </a:fld>
            <a:endParaRPr kumimoji="1" lang="ko-KR" altLang="en-US"/>
          </a:p>
        </p:txBody>
      </p:sp>
    </p:spTree>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kumimoji="1" lang="ko-KR" altLang="en-US" dirty="0"/>
          </a:p>
        </p:txBody>
      </p:sp>
      <p:sp>
        <p:nvSpPr>
          <p:cNvPr id="4" name="슬라이드 번호 개체 틀 3"/>
          <p:cNvSpPr>
            <a:spLocks noGrp="1"/>
          </p:cNvSpPr>
          <p:nvPr>
            <p:ph type="sldNum" sz="quarter" idx="5"/>
          </p:nvPr>
        </p:nvSpPr>
        <p:spPr/>
        <p:txBody>
          <a:bodyPr/>
          <a:lstStyle/>
          <a:p>
            <a:fld id="{7A5F8856-FB52-C64A-B952-170A022900A3}" type="slidenum">
              <a:rPr kumimoji="1" lang="ko-KR" altLang="en-US" smtClean="0"/>
              <a:t>5</a:t>
            </a:fld>
            <a:endParaRPr kumimoji="1" lang="ko-KR"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hasCustomPrompt="1"/>
          </p:nvPr>
        </p:nvSpPr>
        <p:spPr>
          <a:xfrm>
            <a:off x="1524000" y="1122363"/>
            <a:ext cx="9144000" cy="2387600"/>
          </a:xfrm>
        </p:spPr>
        <p:txBody>
          <a:bodyPr anchor="b"/>
          <a:lstStyle>
            <a:lvl1pPr algn="ctr">
              <a:defRPr sz="6000"/>
            </a:lvl1pPr>
          </a:lstStyle>
          <a:p>
            <a:r>
              <a:rPr kumimoji="1" lang="ko-KR" altLang="en-US"/>
              <a:t>마스터 제목 스타일 편집</a:t>
            </a:r>
          </a:p>
        </p:txBody>
      </p:sp>
      <p:sp>
        <p:nvSpPr>
          <p:cNvPr id="3" name="부제목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ko-KR" altLang="en-US"/>
              <a:t>클릭하여 마스터 부제목 스타일 편집</a:t>
            </a:r>
          </a:p>
        </p:txBody>
      </p:sp>
      <p:sp>
        <p:nvSpPr>
          <p:cNvPr id="4" name="날짜 개체 틀 3"/>
          <p:cNvSpPr>
            <a:spLocks noGrp="1"/>
          </p:cNvSpPr>
          <p:nvPr>
            <p:ph type="dt" sz="half" idx="10"/>
          </p:nvPr>
        </p:nvSpPr>
        <p:spPr/>
        <p:txBody>
          <a:bodyPr/>
          <a:lstStyle/>
          <a:p>
            <a:fld id="{CEA14E1E-2D06-884F-AFEB-EE6957AB2C60}" type="datetimeFigureOut">
              <a:rPr kumimoji="1" lang="ko-KR" altLang="en-US" smtClean="0"/>
              <a:t>2025-07-28</a:t>
            </a:fld>
            <a:endParaRPr kumimoji="1" lang="ko-KR" altLang="en-US"/>
          </a:p>
        </p:txBody>
      </p:sp>
      <p:sp>
        <p:nvSpPr>
          <p:cNvPr id="5" name="바닥글 개체 틀 4"/>
          <p:cNvSpPr>
            <a:spLocks noGrp="1"/>
          </p:cNvSpPr>
          <p:nvPr>
            <p:ph type="ftr" sz="quarter" idx="11"/>
          </p:nvPr>
        </p:nvSpPr>
        <p:spPr/>
        <p:txBody>
          <a:bodyPr/>
          <a:lstStyle/>
          <a:p>
            <a:endParaRPr kumimoji="1" lang="ko-KR" altLang="en-US"/>
          </a:p>
        </p:txBody>
      </p:sp>
      <p:sp>
        <p:nvSpPr>
          <p:cNvPr id="6" name="슬라이드 번호 개체 틀 5"/>
          <p:cNvSpPr>
            <a:spLocks noGrp="1"/>
          </p:cNvSpPr>
          <p:nvPr>
            <p:ph type="sldNum" sz="quarter" idx="12"/>
          </p:nvPr>
        </p:nvSpPr>
        <p:spPr/>
        <p:txBody>
          <a:bodyPr/>
          <a:lstStyle/>
          <a:p>
            <a:fld id="{31947F87-433B-3242-BC1B-9C8687ACED70}" type="slidenum">
              <a:rPr kumimoji="1" lang="ko-KR" altLang="en-US" smtClean="0"/>
              <a:t>‹#›</a:t>
            </a:fld>
            <a:endParaRPr kumimoji="1"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hasCustomPrompt="1"/>
          </p:nvPr>
        </p:nvSpPr>
        <p:spPr/>
        <p:txBody>
          <a:bodyPr/>
          <a:lstStyle/>
          <a:p>
            <a:r>
              <a:rPr kumimoji="1" lang="ko-KR" altLang="en-US"/>
              <a:t>마스터 제목 스타일 편집</a:t>
            </a:r>
          </a:p>
        </p:txBody>
      </p:sp>
      <p:sp>
        <p:nvSpPr>
          <p:cNvPr id="3" name="세로 텍스트 개체 틀 2"/>
          <p:cNvSpPr>
            <a:spLocks noGrp="1"/>
          </p:cNvSpPr>
          <p:nvPr>
            <p:ph type="body" orient="vert" idx="1" hasCustomPrompt="1"/>
          </p:nvPr>
        </p:nvSpPr>
        <p:spPr/>
        <p:txBody>
          <a:bodyPr vert="eaVert"/>
          <a:lstStyle/>
          <a:p>
            <a:r>
              <a:rPr kumimoji="1" lang="ko-KR" altLang="en-US"/>
              <a:t>마스터 텍스트 스타일 편집
둘째 수준
셋째 수준
넷째 수준
다섯째 수준</a:t>
            </a:r>
          </a:p>
        </p:txBody>
      </p:sp>
      <p:sp>
        <p:nvSpPr>
          <p:cNvPr id="4" name="날짜 개체 틀 3"/>
          <p:cNvSpPr>
            <a:spLocks noGrp="1"/>
          </p:cNvSpPr>
          <p:nvPr>
            <p:ph type="dt" sz="half" idx="10"/>
          </p:nvPr>
        </p:nvSpPr>
        <p:spPr/>
        <p:txBody>
          <a:bodyPr/>
          <a:lstStyle/>
          <a:p>
            <a:fld id="{CEA14E1E-2D06-884F-AFEB-EE6957AB2C60}" type="datetimeFigureOut">
              <a:rPr kumimoji="1" lang="ko-KR" altLang="en-US" smtClean="0"/>
              <a:t>2025-07-28</a:t>
            </a:fld>
            <a:endParaRPr kumimoji="1" lang="ko-KR" altLang="en-US"/>
          </a:p>
        </p:txBody>
      </p:sp>
      <p:sp>
        <p:nvSpPr>
          <p:cNvPr id="5" name="바닥글 개체 틀 4"/>
          <p:cNvSpPr>
            <a:spLocks noGrp="1"/>
          </p:cNvSpPr>
          <p:nvPr>
            <p:ph type="ftr" sz="quarter" idx="11"/>
          </p:nvPr>
        </p:nvSpPr>
        <p:spPr/>
        <p:txBody>
          <a:bodyPr/>
          <a:lstStyle/>
          <a:p>
            <a:endParaRPr kumimoji="1" lang="ko-KR" altLang="en-US"/>
          </a:p>
        </p:txBody>
      </p:sp>
      <p:sp>
        <p:nvSpPr>
          <p:cNvPr id="6" name="슬라이드 번호 개체 틀 5"/>
          <p:cNvSpPr>
            <a:spLocks noGrp="1"/>
          </p:cNvSpPr>
          <p:nvPr>
            <p:ph type="sldNum" sz="quarter" idx="12"/>
          </p:nvPr>
        </p:nvSpPr>
        <p:spPr/>
        <p:txBody>
          <a:bodyPr/>
          <a:lstStyle/>
          <a:p>
            <a:fld id="{31947F87-433B-3242-BC1B-9C8687ACED70}" type="slidenum">
              <a:rPr kumimoji="1" lang="ko-KR" altLang="en-US" smtClean="0"/>
              <a:t>‹#›</a:t>
            </a:fld>
            <a:endParaRPr kumimoji="1"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hasCustomPrompt="1"/>
          </p:nvPr>
        </p:nvSpPr>
        <p:spPr>
          <a:xfrm>
            <a:off x="8724900" y="365125"/>
            <a:ext cx="2628900" cy="5811838"/>
          </a:xfrm>
        </p:spPr>
        <p:txBody>
          <a:bodyPr vert="eaVert"/>
          <a:lstStyle/>
          <a:p>
            <a:r>
              <a:rPr kumimoji="1" lang="ko-KR" altLang="en-US"/>
              <a:t>마스터 제목 스타일 편집</a:t>
            </a:r>
          </a:p>
        </p:txBody>
      </p:sp>
      <p:sp>
        <p:nvSpPr>
          <p:cNvPr id="3" name="세로 텍스트 개체 틀 2"/>
          <p:cNvSpPr>
            <a:spLocks noGrp="1"/>
          </p:cNvSpPr>
          <p:nvPr>
            <p:ph type="body" orient="vert" idx="1" hasCustomPrompt="1"/>
          </p:nvPr>
        </p:nvSpPr>
        <p:spPr>
          <a:xfrm>
            <a:off x="838200" y="365125"/>
            <a:ext cx="7734300" cy="5811838"/>
          </a:xfrm>
        </p:spPr>
        <p:txBody>
          <a:bodyPr vert="eaVert"/>
          <a:lstStyle/>
          <a:p>
            <a:r>
              <a:rPr kumimoji="1" lang="ko-KR" altLang="en-US"/>
              <a:t>마스터 텍스트 스타일 편집
둘째 수준
셋째 수준
넷째 수준
다섯째 수준</a:t>
            </a:r>
          </a:p>
        </p:txBody>
      </p:sp>
      <p:sp>
        <p:nvSpPr>
          <p:cNvPr id="4" name="날짜 개체 틀 3"/>
          <p:cNvSpPr>
            <a:spLocks noGrp="1"/>
          </p:cNvSpPr>
          <p:nvPr>
            <p:ph type="dt" sz="half" idx="10"/>
          </p:nvPr>
        </p:nvSpPr>
        <p:spPr/>
        <p:txBody>
          <a:bodyPr/>
          <a:lstStyle/>
          <a:p>
            <a:fld id="{CEA14E1E-2D06-884F-AFEB-EE6957AB2C60}" type="datetimeFigureOut">
              <a:rPr kumimoji="1" lang="ko-KR" altLang="en-US" smtClean="0"/>
              <a:t>2025-07-28</a:t>
            </a:fld>
            <a:endParaRPr kumimoji="1" lang="ko-KR" altLang="en-US"/>
          </a:p>
        </p:txBody>
      </p:sp>
      <p:sp>
        <p:nvSpPr>
          <p:cNvPr id="5" name="바닥글 개체 틀 4"/>
          <p:cNvSpPr>
            <a:spLocks noGrp="1"/>
          </p:cNvSpPr>
          <p:nvPr>
            <p:ph type="ftr" sz="quarter" idx="11"/>
          </p:nvPr>
        </p:nvSpPr>
        <p:spPr/>
        <p:txBody>
          <a:bodyPr/>
          <a:lstStyle/>
          <a:p>
            <a:endParaRPr kumimoji="1" lang="ko-KR" altLang="en-US"/>
          </a:p>
        </p:txBody>
      </p:sp>
      <p:sp>
        <p:nvSpPr>
          <p:cNvPr id="6" name="슬라이드 번호 개체 틀 5"/>
          <p:cNvSpPr>
            <a:spLocks noGrp="1"/>
          </p:cNvSpPr>
          <p:nvPr>
            <p:ph type="sldNum" sz="quarter" idx="12"/>
          </p:nvPr>
        </p:nvSpPr>
        <p:spPr/>
        <p:txBody>
          <a:bodyPr/>
          <a:lstStyle/>
          <a:p>
            <a:fld id="{31947F87-433B-3242-BC1B-9C8687ACED70}" type="slidenum">
              <a:rPr kumimoji="1" lang="ko-KR" altLang="en-US" smtClean="0"/>
              <a:t>‹#›</a:t>
            </a:fld>
            <a:endParaRPr kumimoji="1" lang="ko-KR"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hasCustomPrompt="1"/>
          </p:nvPr>
        </p:nvSpPr>
        <p:spPr>
          <a:xfrm>
            <a:off x="1524000" y="1122363"/>
            <a:ext cx="9144000" cy="2387600"/>
          </a:xfrm>
        </p:spPr>
        <p:txBody>
          <a:bodyPr anchor="b"/>
          <a:lstStyle>
            <a:lvl1pPr algn="ctr">
              <a:defRPr sz="6000"/>
            </a:lvl1pPr>
          </a:lstStyle>
          <a:p>
            <a:r>
              <a:rPr kumimoji="1" lang="ko-KR" altLang="en-US"/>
              <a:t>마스터 제목 스타일 편집</a:t>
            </a:r>
          </a:p>
        </p:txBody>
      </p:sp>
      <p:sp>
        <p:nvSpPr>
          <p:cNvPr id="3" name="부제목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ko-KR" altLang="en-US"/>
              <a:t>클릭하여 마스터 부제목 스타일 편집</a:t>
            </a:r>
          </a:p>
        </p:txBody>
      </p:sp>
      <p:sp>
        <p:nvSpPr>
          <p:cNvPr id="4" name="날짜 개체 틀 3"/>
          <p:cNvSpPr>
            <a:spLocks noGrp="1"/>
          </p:cNvSpPr>
          <p:nvPr>
            <p:ph type="dt" sz="half" idx="10"/>
          </p:nvPr>
        </p:nvSpPr>
        <p:spPr/>
        <p:txBody>
          <a:bodyPr/>
          <a:lstStyle/>
          <a:p>
            <a:fld id="{CEA14E1E-2D06-884F-AFEB-EE6957AB2C60}" type="datetimeFigureOut">
              <a:rPr kumimoji="1" lang="ko-KR" altLang="en-US" smtClean="0"/>
              <a:t>2025-07-28</a:t>
            </a:fld>
            <a:endParaRPr kumimoji="1" lang="ko-KR" altLang="en-US"/>
          </a:p>
        </p:txBody>
      </p:sp>
      <p:sp>
        <p:nvSpPr>
          <p:cNvPr id="5" name="바닥글 개체 틀 4"/>
          <p:cNvSpPr>
            <a:spLocks noGrp="1"/>
          </p:cNvSpPr>
          <p:nvPr>
            <p:ph type="ftr" sz="quarter" idx="11"/>
          </p:nvPr>
        </p:nvSpPr>
        <p:spPr/>
        <p:txBody>
          <a:bodyPr/>
          <a:lstStyle/>
          <a:p>
            <a:endParaRPr kumimoji="1" lang="ko-KR" altLang="en-US"/>
          </a:p>
        </p:txBody>
      </p:sp>
      <p:sp>
        <p:nvSpPr>
          <p:cNvPr id="6" name="슬라이드 번호 개체 틀 5"/>
          <p:cNvSpPr>
            <a:spLocks noGrp="1"/>
          </p:cNvSpPr>
          <p:nvPr>
            <p:ph type="sldNum" sz="quarter" idx="12"/>
          </p:nvPr>
        </p:nvSpPr>
        <p:spPr/>
        <p:txBody>
          <a:bodyPr/>
          <a:lstStyle/>
          <a:p>
            <a:fld id="{31947F87-433B-3242-BC1B-9C8687ACED70}" type="slidenum">
              <a:rPr kumimoji="1" lang="ko-KR" altLang="en-US" smtClean="0"/>
              <a:t>‹#›</a:t>
            </a:fld>
            <a:endParaRPr kumimoji="1" lang="ko-KR"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hasCustomPrompt="1"/>
          </p:nvPr>
        </p:nvSpPr>
        <p:spPr/>
        <p:txBody>
          <a:bodyPr/>
          <a:lstStyle/>
          <a:p>
            <a:r>
              <a:rPr kumimoji="1" lang="ko-KR" altLang="en-US"/>
              <a:t>마스터 제목 스타일 편집</a:t>
            </a:r>
          </a:p>
        </p:txBody>
      </p:sp>
      <p:sp>
        <p:nvSpPr>
          <p:cNvPr id="3" name="내용 개체 틀 2"/>
          <p:cNvSpPr>
            <a:spLocks noGrp="1"/>
          </p:cNvSpPr>
          <p:nvPr>
            <p:ph idx="1" hasCustomPrompt="1"/>
          </p:nvPr>
        </p:nvSpPr>
        <p:spPr/>
        <p:txBody>
          <a:bodyPr/>
          <a:lstStyle/>
          <a:p>
            <a:r>
              <a:rPr kumimoji="1" lang="ko-KR" altLang="en-US"/>
              <a:t>마스터 텍스트 스타일 편집
둘째 수준
셋째 수준
넷째 수준
다섯째 수준</a:t>
            </a:r>
          </a:p>
        </p:txBody>
      </p:sp>
      <p:sp>
        <p:nvSpPr>
          <p:cNvPr id="4" name="날짜 개체 틀 3"/>
          <p:cNvSpPr>
            <a:spLocks noGrp="1"/>
          </p:cNvSpPr>
          <p:nvPr>
            <p:ph type="dt" sz="half" idx="10"/>
          </p:nvPr>
        </p:nvSpPr>
        <p:spPr/>
        <p:txBody>
          <a:bodyPr/>
          <a:lstStyle/>
          <a:p>
            <a:fld id="{CEA14E1E-2D06-884F-AFEB-EE6957AB2C60}" type="datetimeFigureOut">
              <a:rPr kumimoji="1" lang="ko-KR" altLang="en-US" smtClean="0"/>
              <a:t>2025-07-28</a:t>
            </a:fld>
            <a:endParaRPr kumimoji="1" lang="ko-KR" altLang="en-US"/>
          </a:p>
        </p:txBody>
      </p:sp>
      <p:sp>
        <p:nvSpPr>
          <p:cNvPr id="5" name="바닥글 개체 틀 4"/>
          <p:cNvSpPr>
            <a:spLocks noGrp="1"/>
          </p:cNvSpPr>
          <p:nvPr>
            <p:ph type="ftr" sz="quarter" idx="11"/>
          </p:nvPr>
        </p:nvSpPr>
        <p:spPr/>
        <p:txBody>
          <a:bodyPr/>
          <a:lstStyle/>
          <a:p>
            <a:endParaRPr kumimoji="1" lang="ko-KR" altLang="en-US"/>
          </a:p>
        </p:txBody>
      </p:sp>
      <p:sp>
        <p:nvSpPr>
          <p:cNvPr id="6" name="슬라이드 번호 개체 틀 5"/>
          <p:cNvSpPr>
            <a:spLocks noGrp="1"/>
          </p:cNvSpPr>
          <p:nvPr>
            <p:ph type="sldNum" sz="quarter" idx="12"/>
          </p:nvPr>
        </p:nvSpPr>
        <p:spPr/>
        <p:txBody>
          <a:bodyPr/>
          <a:lstStyle/>
          <a:p>
            <a:fld id="{31947F87-433B-3242-BC1B-9C8687ACED70}" type="slidenum">
              <a:rPr kumimoji="1" lang="ko-KR" altLang="en-US" smtClean="0"/>
              <a:t>‹#›</a:t>
            </a:fld>
            <a:endParaRPr kumimoji="1" lang="ko-KR"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hasCustomPrompt="1"/>
          </p:nvPr>
        </p:nvSpPr>
        <p:spPr>
          <a:xfrm>
            <a:off x="831850" y="1709738"/>
            <a:ext cx="10515600" cy="2852737"/>
          </a:xfrm>
        </p:spPr>
        <p:txBody>
          <a:bodyPr anchor="b"/>
          <a:lstStyle>
            <a:lvl1pPr>
              <a:defRPr sz="6000"/>
            </a:lvl1pPr>
          </a:lstStyle>
          <a:p>
            <a:r>
              <a:rPr kumimoji="1" lang="ko-KR" altLang="en-US"/>
              <a:t>마스터 제목 스타일 편집</a:t>
            </a:r>
          </a:p>
        </p:txBody>
      </p:sp>
      <p:sp>
        <p:nvSpPr>
          <p:cNvPr id="3" name="텍스트 개체 틀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kumimoji="1" lang="ko-KR" altLang="en-US"/>
              <a:t>마스터 텍스트 스타일 편집
둘째 수준
셋째 수준
넷째 수준
다섯째 수준</a:t>
            </a:r>
          </a:p>
        </p:txBody>
      </p:sp>
      <p:sp>
        <p:nvSpPr>
          <p:cNvPr id="4" name="날짜 개체 틀 3"/>
          <p:cNvSpPr>
            <a:spLocks noGrp="1"/>
          </p:cNvSpPr>
          <p:nvPr>
            <p:ph type="dt" sz="half" idx="10"/>
          </p:nvPr>
        </p:nvSpPr>
        <p:spPr/>
        <p:txBody>
          <a:bodyPr/>
          <a:lstStyle/>
          <a:p>
            <a:fld id="{CEA14E1E-2D06-884F-AFEB-EE6957AB2C60}" type="datetimeFigureOut">
              <a:rPr kumimoji="1" lang="ko-KR" altLang="en-US" smtClean="0"/>
              <a:t>2025-07-28</a:t>
            </a:fld>
            <a:endParaRPr kumimoji="1" lang="ko-KR" altLang="en-US"/>
          </a:p>
        </p:txBody>
      </p:sp>
      <p:sp>
        <p:nvSpPr>
          <p:cNvPr id="5" name="바닥글 개체 틀 4"/>
          <p:cNvSpPr>
            <a:spLocks noGrp="1"/>
          </p:cNvSpPr>
          <p:nvPr>
            <p:ph type="ftr" sz="quarter" idx="11"/>
          </p:nvPr>
        </p:nvSpPr>
        <p:spPr/>
        <p:txBody>
          <a:bodyPr/>
          <a:lstStyle/>
          <a:p>
            <a:endParaRPr kumimoji="1" lang="ko-KR" altLang="en-US"/>
          </a:p>
        </p:txBody>
      </p:sp>
      <p:sp>
        <p:nvSpPr>
          <p:cNvPr id="6" name="슬라이드 번호 개체 틀 5"/>
          <p:cNvSpPr>
            <a:spLocks noGrp="1"/>
          </p:cNvSpPr>
          <p:nvPr>
            <p:ph type="sldNum" sz="quarter" idx="12"/>
          </p:nvPr>
        </p:nvSpPr>
        <p:spPr/>
        <p:txBody>
          <a:bodyPr/>
          <a:lstStyle/>
          <a:p>
            <a:fld id="{31947F87-433B-3242-BC1B-9C8687ACED70}" type="slidenum">
              <a:rPr kumimoji="1" lang="ko-KR" altLang="en-US" smtClean="0"/>
              <a:t>‹#›</a:t>
            </a:fld>
            <a:endParaRPr kumimoji="1" lang="ko-KR"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hasCustomPrompt="1"/>
          </p:nvPr>
        </p:nvSpPr>
        <p:spPr/>
        <p:txBody>
          <a:bodyPr/>
          <a:lstStyle/>
          <a:p>
            <a:r>
              <a:rPr kumimoji="1" lang="ko-KR" altLang="en-US"/>
              <a:t>마스터 제목 스타일 편집</a:t>
            </a:r>
          </a:p>
        </p:txBody>
      </p:sp>
      <p:sp>
        <p:nvSpPr>
          <p:cNvPr id="3" name="내용 개체 틀 2"/>
          <p:cNvSpPr>
            <a:spLocks noGrp="1"/>
          </p:cNvSpPr>
          <p:nvPr>
            <p:ph sz="half" idx="1" hasCustomPrompt="1"/>
          </p:nvPr>
        </p:nvSpPr>
        <p:spPr>
          <a:xfrm>
            <a:off x="838200" y="1825625"/>
            <a:ext cx="5181600" cy="4351338"/>
          </a:xfrm>
        </p:spPr>
        <p:txBody>
          <a:bodyPr/>
          <a:lstStyle/>
          <a:p>
            <a:r>
              <a:rPr kumimoji="1" lang="ko-KR" altLang="en-US"/>
              <a:t>마스터 텍스트 스타일 편집
둘째 수준
셋째 수준
넷째 수준
다섯째 수준</a:t>
            </a:r>
          </a:p>
        </p:txBody>
      </p:sp>
      <p:sp>
        <p:nvSpPr>
          <p:cNvPr id="4" name="내용 개체 틀 3"/>
          <p:cNvSpPr>
            <a:spLocks noGrp="1"/>
          </p:cNvSpPr>
          <p:nvPr>
            <p:ph sz="half" idx="2" hasCustomPrompt="1"/>
          </p:nvPr>
        </p:nvSpPr>
        <p:spPr>
          <a:xfrm>
            <a:off x="6172200" y="1825625"/>
            <a:ext cx="5181600" cy="4351338"/>
          </a:xfrm>
        </p:spPr>
        <p:txBody>
          <a:bodyPr/>
          <a:lstStyle/>
          <a:p>
            <a:r>
              <a:rPr kumimoji="1" lang="ko-KR" altLang="en-US"/>
              <a:t>마스터 텍스트 스타일 편집
둘째 수준
셋째 수준
넷째 수준
다섯째 수준</a:t>
            </a:r>
          </a:p>
        </p:txBody>
      </p:sp>
      <p:sp>
        <p:nvSpPr>
          <p:cNvPr id="5" name="날짜 개체 틀 4"/>
          <p:cNvSpPr>
            <a:spLocks noGrp="1"/>
          </p:cNvSpPr>
          <p:nvPr>
            <p:ph type="dt" sz="half" idx="10"/>
          </p:nvPr>
        </p:nvSpPr>
        <p:spPr/>
        <p:txBody>
          <a:bodyPr/>
          <a:lstStyle/>
          <a:p>
            <a:fld id="{CEA14E1E-2D06-884F-AFEB-EE6957AB2C60}" type="datetimeFigureOut">
              <a:rPr kumimoji="1" lang="ko-KR" altLang="en-US" smtClean="0"/>
              <a:t>2025-07-28</a:t>
            </a:fld>
            <a:endParaRPr kumimoji="1" lang="ko-KR" altLang="en-US"/>
          </a:p>
        </p:txBody>
      </p:sp>
      <p:sp>
        <p:nvSpPr>
          <p:cNvPr id="6" name="바닥글 개체 틀 5"/>
          <p:cNvSpPr>
            <a:spLocks noGrp="1"/>
          </p:cNvSpPr>
          <p:nvPr>
            <p:ph type="ftr" sz="quarter" idx="11"/>
          </p:nvPr>
        </p:nvSpPr>
        <p:spPr/>
        <p:txBody>
          <a:bodyPr/>
          <a:lstStyle/>
          <a:p>
            <a:endParaRPr kumimoji="1" lang="ko-KR" altLang="en-US"/>
          </a:p>
        </p:txBody>
      </p:sp>
      <p:sp>
        <p:nvSpPr>
          <p:cNvPr id="7" name="슬라이드 번호 개체 틀 6"/>
          <p:cNvSpPr>
            <a:spLocks noGrp="1"/>
          </p:cNvSpPr>
          <p:nvPr>
            <p:ph type="sldNum" sz="quarter" idx="12"/>
          </p:nvPr>
        </p:nvSpPr>
        <p:spPr/>
        <p:txBody>
          <a:bodyPr/>
          <a:lstStyle/>
          <a:p>
            <a:fld id="{31947F87-433B-3242-BC1B-9C8687ACED70}" type="slidenum">
              <a:rPr kumimoji="1" lang="ko-KR" altLang="en-US" smtClean="0"/>
              <a:t>‹#›</a:t>
            </a:fld>
            <a:endParaRPr kumimoji="1" lang="ko-KR"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hasCustomPrompt="1"/>
          </p:nvPr>
        </p:nvSpPr>
        <p:spPr>
          <a:xfrm>
            <a:off x="839788" y="365125"/>
            <a:ext cx="10515600" cy="1325563"/>
          </a:xfrm>
        </p:spPr>
        <p:txBody>
          <a:bodyPr/>
          <a:lstStyle/>
          <a:p>
            <a:r>
              <a:rPr kumimoji="1" lang="ko-KR" altLang="en-US"/>
              <a:t>마스터 제목 스타일 편집</a:t>
            </a:r>
          </a:p>
        </p:txBody>
      </p:sp>
      <p:sp>
        <p:nvSpPr>
          <p:cNvPr id="3" name="텍스트 개체 틀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kumimoji="1" lang="ko-KR" altLang="en-US"/>
              <a:t>마스터 텍스트 스타일 편집
둘째 수준
셋째 수준
넷째 수준
다섯째 수준</a:t>
            </a:r>
          </a:p>
        </p:txBody>
      </p:sp>
      <p:sp>
        <p:nvSpPr>
          <p:cNvPr id="4" name="내용 개체 틀 3"/>
          <p:cNvSpPr>
            <a:spLocks noGrp="1"/>
          </p:cNvSpPr>
          <p:nvPr>
            <p:ph sz="half" idx="2" hasCustomPrompt="1"/>
          </p:nvPr>
        </p:nvSpPr>
        <p:spPr>
          <a:xfrm>
            <a:off x="839788" y="2505075"/>
            <a:ext cx="5157787" cy="3684588"/>
          </a:xfrm>
        </p:spPr>
        <p:txBody>
          <a:bodyPr/>
          <a:lstStyle/>
          <a:p>
            <a:r>
              <a:rPr kumimoji="1" lang="ko-KR" altLang="en-US"/>
              <a:t>마스터 텍스트 스타일 편집
둘째 수준
셋째 수준
넷째 수준
다섯째 수준</a:t>
            </a:r>
          </a:p>
        </p:txBody>
      </p:sp>
      <p:sp>
        <p:nvSpPr>
          <p:cNvPr id="5" name="텍스트 개체 틀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kumimoji="1" lang="ko-KR" altLang="en-US"/>
              <a:t>마스터 텍스트 스타일 편집
둘째 수준
셋째 수준
넷째 수준
다섯째 수준</a:t>
            </a:r>
          </a:p>
        </p:txBody>
      </p:sp>
      <p:sp>
        <p:nvSpPr>
          <p:cNvPr id="6" name="내용 개체 틀 5"/>
          <p:cNvSpPr>
            <a:spLocks noGrp="1"/>
          </p:cNvSpPr>
          <p:nvPr>
            <p:ph sz="quarter" idx="4" hasCustomPrompt="1"/>
          </p:nvPr>
        </p:nvSpPr>
        <p:spPr>
          <a:xfrm>
            <a:off x="6172200" y="2505075"/>
            <a:ext cx="5183188" cy="3684588"/>
          </a:xfrm>
        </p:spPr>
        <p:txBody>
          <a:bodyPr/>
          <a:lstStyle/>
          <a:p>
            <a:r>
              <a:rPr kumimoji="1" lang="ko-KR" altLang="en-US"/>
              <a:t>마스터 텍스트 스타일 편집
둘째 수준
셋째 수준
넷째 수준
다섯째 수준</a:t>
            </a:r>
          </a:p>
        </p:txBody>
      </p:sp>
      <p:sp>
        <p:nvSpPr>
          <p:cNvPr id="7" name="날짜 개체 틀 6"/>
          <p:cNvSpPr>
            <a:spLocks noGrp="1"/>
          </p:cNvSpPr>
          <p:nvPr>
            <p:ph type="dt" sz="half" idx="10"/>
          </p:nvPr>
        </p:nvSpPr>
        <p:spPr/>
        <p:txBody>
          <a:bodyPr/>
          <a:lstStyle/>
          <a:p>
            <a:fld id="{CEA14E1E-2D06-884F-AFEB-EE6957AB2C60}" type="datetimeFigureOut">
              <a:rPr kumimoji="1" lang="ko-KR" altLang="en-US" smtClean="0"/>
              <a:t>2025-07-28</a:t>
            </a:fld>
            <a:endParaRPr kumimoji="1" lang="ko-KR" altLang="en-US"/>
          </a:p>
        </p:txBody>
      </p:sp>
      <p:sp>
        <p:nvSpPr>
          <p:cNvPr id="8" name="바닥글 개체 틀 7"/>
          <p:cNvSpPr>
            <a:spLocks noGrp="1"/>
          </p:cNvSpPr>
          <p:nvPr>
            <p:ph type="ftr" sz="quarter" idx="11"/>
          </p:nvPr>
        </p:nvSpPr>
        <p:spPr/>
        <p:txBody>
          <a:bodyPr/>
          <a:lstStyle/>
          <a:p>
            <a:endParaRPr kumimoji="1" lang="ko-KR" altLang="en-US"/>
          </a:p>
        </p:txBody>
      </p:sp>
      <p:sp>
        <p:nvSpPr>
          <p:cNvPr id="9" name="슬라이드 번호 개체 틀 8"/>
          <p:cNvSpPr>
            <a:spLocks noGrp="1"/>
          </p:cNvSpPr>
          <p:nvPr>
            <p:ph type="sldNum" sz="quarter" idx="12"/>
          </p:nvPr>
        </p:nvSpPr>
        <p:spPr/>
        <p:txBody>
          <a:bodyPr/>
          <a:lstStyle/>
          <a:p>
            <a:fld id="{31947F87-433B-3242-BC1B-9C8687ACED70}" type="slidenum">
              <a:rPr kumimoji="1" lang="ko-KR" altLang="en-US" smtClean="0"/>
              <a:t>‹#›</a:t>
            </a:fld>
            <a:endParaRPr kumimoji="1" lang="ko-KR"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hasCustomPrompt="1"/>
          </p:nvPr>
        </p:nvSpPr>
        <p:spPr/>
        <p:txBody>
          <a:bodyPr/>
          <a:lstStyle/>
          <a:p>
            <a:r>
              <a:rPr kumimoji="1" lang="ko-KR" altLang="en-US"/>
              <a:t>마스터 제목 스타일 편집</a:t>
            </a:r>
          </a:p>
        </p:txBody>
      </p:sp>
      <p:sp>
        <p:nvSpPr>
          <p:cNvPr id="3" name="날짜 개체 틀 2"/>
          <p:cNvSpPr>
            <a:spLocks noGrp="1"/>
          </p:cNvSpPr>
          <p:nvPr>
            <p:ph type="dt" sz="half" idx="10"/>
          </p:nvPr>
        </p:nvSpPr>
        <p:spPr/>
        <p:txBody>
          <a:bodyPr/>
          <a:lstStyle/>
          <a:p>
            <a:fld id="{CEA14E1E-2D06-884F-AFEB-EE6957AB2C60}" type="datetimeFigureOut">
              <a:rPr kumimoji="1" lang="ko-KR" altLang="en-US" smtClean="0"/>
              <a:t>2025-07-28</a:t>
            </a:fld>
            <a:endParaRPr kumimoji="1" lang="ko-KR" altLang="en-US"/>
          </a:p>
        </p:txBody>
      </p:sp>
      <p:sp>
        <p:nvSpPr>
          <p:cNvPr id="4" name="바닥글 개체 틀 3"/>
          <p:cNvSpPr>
            <a:spLocks noGrp="1"/>
          </p:cNvSpPr>
          <p:nvPr>
            <p:ph type="ftr" sz="quarter" idx="11"/>
          </p:nvPr>
        </p:nvSpPr>
        <p:spPr/>
        <p:txBody>
          <a:bodyPr/>
          <a:lstStyle/>
          <a:p>
            <a:endParaRPr kumimoji="1" lang="ko-KR" altLang="en-US"/>
          </a:p>
        </p:txBody>
      </p:sp>
      <p:sp>
        <p:nvSpPr>
          <p:cNvPr id="5" name="슬라이드 번호 개체 틀 4"/>
          <p:cNvSpPr>
            <a:spLocks noGrp="1"/>
          </p:cNvSpPr>
          <p:nvPr>
            <p:ph type="sldNum" sz="quarter" idx="12"/>
          </p:nvPr>
        </p:nvSpPr>
        <p:spPr/>
        <p:txBody>
          <a:bodyPr/>
          <a:lstStyle/>
          <a:p>
            <a:fld id="{31947F87-433B-3242-BC1B-9C8687ACED70}" type="slidenum">
              <a:rPr kumimoji="1" lang="ko-KR" altLang="en-US" smtClean="0"/>
              <a:t>‹#›</a:t>
            </a:fld>
            <a:endParaRPr kumimoji="1" lang="ko-KR"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CEA14E1E-2D06-884F-AFEB-EE6957AB2C60}" type="datetimeFigureOut">
              <a:rPr kumimoji="1" lang="ko-KR" altLang="en-US" smtClean="0"/>
              <a:t>2025-07-28</a:t>
            </a:fld>
            <a:endParaRPr kumimoji="1" lang="ko-KR" altLang="en-US"/>
          </a:p>
        </p:txBody>
      </p:sp>
      <p:sp>
        <p:nvSpPr>
          <p:cNvPr id="3" name="바닥글 개체 틀 2"/>
          <p:cNvSpPr>
            <a:spLocks noGrp="1"/>
          </p:cNvSpPr>
          <p:nvPr>
            <p:ph type="ftr" sz="quarter" idx="11"/>
          </p:nvPr>
        </p:nvSpPr>
        <p:spPr/>
        <p:txBody>
          <a:bodyPr/>
          <a:lstStyle/>
          <a:p>
            <a:endParaRPr kumimoji="1" lang="ko-KR" altLang="en-US"/>
          </a:p>
        </p:txBody>
      </p:sp>
      <p:sp>
        <p:nvSpPr>
          <p:cNvPr id="4" name="슬라이드 번호 개체 틀 3"/>
          <p:cNvSpPr>
            <a:spLocks noGrp="1"/>
          </p:cNvSpPr>
          <p:nvPr>
            <p:ph type="sldNum" sz="quarter" idx="12"/>
          </p:nvPr>
        </p:nvSpPr>
        <p:spPr/>
        <p:txBody>
          <a:bodyPr/>
          <a:lstStyle/>
          <a:p>
            <a:fld id="{31947F87-433B-3242-BC1B-9C8687ACED70}" type="slidenum">
              <a:rPr kumimoji="1" lang="ko-KR" altLang="en-US" smtClean="0"/>
              <a:t>‹#›</a:t>
            </a:fld>
            <a:endParaRPr kumimoji="1" lang="ko-KR"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hasCustomPrompt="1"/>
          </p:nvPr>
        </p:nvSpPr>
        <p:spPr>
          <a:xfrm>
            <a:off x="839788" y="457200"/>
            <a:ext cx="3932237" cy="1600200"/>
          </a:xfrm>
        </p:spPr>
        <p:txBody>
          <a:bodyPr anchor="b"/>
          <a:lstStyle>
            <a:lvl1pPr>
              <a:defRPr sz="3200"/>
            </a:lvl1pPr>
          </a:lstStyle>
          <a:p>
            <a:r>
              <a:rPr kumimoji="1" lang="ko-KR" altLang="en-US"/>
              <a:t>마스터 제목 스타일 편집</a:t>
            </a:r>
          </a:p>
        </p:txBody>
      </p:sp>
      <p:sp>
        <p:nvSpPr>
          <p:cNvPr id="3" name="내용 개체 틀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kumimoji="1" lang="ko-KR" altLang="en-US"/>
              <a:t>마스터 텍스트 스타일 편집
둘째 수준
셋째 수준
넷째 수준
다섯째 수준</a:t>
            </a:r>
          </a:p>
        </p:txBody>
      </p:sp>
      <p:sp>
        <p:nvSpPr>
          <p:cNvPr id="4" name="텍스트 개체 틀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kumimoji="1" lang="ko-KR" altLang="en-US"/>
              <a:t>마스터 텍스트 스타일 편집
둘째 수준
셋째 수준
넷째 수준
다섯째 수준</a:t>
            </a:r>
          </a:p>
        </p:txBody>
      </p:sp>
      <p:sp>
        <p:nvSpPr>
          <p:cNvPr id="5" name="날짜 개체 틀 4"/>
          <p:cNvSpPr>
            <a:spLocks noGrp="1"/>
          </p:cNvSpPr>
          <p:nvPr>
            <p:ph type="dt" sz="half" idx="10"/>
          </p:nvPr>
        </p:nvSpPr>
        <p:spPr/>
        <p:txBody>
          <a:bodyPr/>
          <a:lstStyle/>
          <a:p>
            <a:fld id="{CEA14E1E-2D06-884F-AFEB-EE6957AB2C60}" type="datetimeFigureOut">
              <a:rPr kumimoji="1" lang="ko-KR" altLang="en-US" smtClean="0"/>
              <a:t>2025-07-28</a:t>
            </a:fld>
            <a:endParaRPr kumimoji="1" lang="ko-KR" altLang="en-US"/>
          </a:p>
        </p:txBody>
      </p:sp>
      <p:sp>
        <p:nvSpPr>
          <p:cNvPr id="6" name="바닥글 개체 틀 5"/>
          <p:cNvSpPr>
            <a:spLocks noGrp="1"/>
          </p:cNvSpPr>
          <p:nvPr>
            <p:ph type="ftr" sz="quarter" idx="11"/>
          </p:nvPr>
        </p:nvSpPr>
        <p:spPr/>
        <p:txBody>
          <a:bodyPr/>
          <a:lstStyle/>
          <a:p>
            <a:endParaRPr kumimoji="1" lang="ko-KR" altLang="en-US"/>
          </a:p>
        </p:txBody>
      </p:sp>
      <p:sp>
        <p:nvSpPr>
          <p:cNvPr id="7" name="슬라이드 번호 개체 틀 6"/>
          <p:cNvSpPr>
            <a:spLocks noGrp="1"/>
          </p:cNvSpPr>
          <p:nvPr>
            <p:ph type="sldNum" sz="quarter" idx="12"/>
          </p:nvPr>
        </p:nvSpPr>
        <p:spPr/>
        <p:txBody>
          <a:bodyPr/>
          <a:lstStyle/>
          <a:p>
            <a:fld id="{31947F87-433B-3242-BC1B-9C8687ACED70}" type="slidenum">
              <a:rPr kumimoji="1" lang="ko-KR" altLang="en-US" smtClean="0"/>
              <a:t>‹#›</a:t>
            </a:fld>
            <a:endParaRPr kumimoji="1" lang="ko-K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hasCustomPrompt="1"/>
          </p:nvPr>
        </p:nvSpPr>
        <p:spPr/>
        <p:txBody>
          <a:bodyPr/>
          <a:lstStyle/>
          <a:p>
            <a:r>
              <a:rPr kumimoji="1" lang="ko-KR" altLang="en-US"/>
              <a:t>마스터 제목 스타일 편집</a:t>
            </a:r>
          </a:p>
        </p:txBody>
      </p:sp>
      <p:sp>
        <p:nvSpPr>
          <p:cNvPr id="3" name="내용 개체 틀 2"/>
          <p:cNvSpPr>
            <a:spLocks noGrp="1"/>
          </p:cNvSpPr>
          <p:nvPr>
            <p:ph idx="1" hasCustomPrompt="1"/>
          </p:nvPr>
        </p:nvSpPr>
        <p:spPr/>
        <p:txBody>
          <a:bodyPr/>
          <a:lstStyle/>
          <a:p>
            <a:r>
              <a:rPr kumimoji="1" lang="ko-KR" altLang="en-US"/>
              <a:t>마스터 텍스트 스타일 편집
둘째 수준
셋째 수준
넷째 수준
다섯째 수준</a:t>
            </a:r>
          </a:p>
        </p:txBody>
      </p:sp>
      <p:sp>
        <p:nvSpPr>
          <p:cNvPr id="4" name="날짜 개체 틀 3"/>
          <p:cNvSpPr>
            <a:spLocks noGrp="1"/>
          </p:cNvSpPr>
          <p:nvPr>
            <p:ph type="dt" sz="half" idx="10"/>
          </p:nvPr>
        </p:nvSpPr>
        <p:spPr/>
        <p:txBody>
          <a:bodyPr/>
          <a:lstStyle/>
          <a:p>
            <a:fld id="{CEA14E1E-2D06-884F-AFEB-EE6957AB2C60}" type="datetimeFigureOut">
              <a:rPr kumimoji="1" lang="ko-KR" altLang="en-US" smtClean="0"/>
              <a:t>2025-07-28</a:t>
            </a:fld>
            <a:endParaRPr kumimoji="1" lang="ko-KR" altLang="en-US"/>
          </a:p>
        </p:txBody>
      </p:sp>
      <p:sp>
        <p:nvSpPr>
          <p:cNvPr id="5" name="바닥글 개체 틀 4"/>
          <p:cNvSpPr>
            <a:spLocks noGrp="1"/>
          </p:cNvSpPr>
          <p:nvPr>
            <p:ph type="ftr" sz="quarter" idx="11"/>
          </p:nvPr>
        </p:nvSpPr>
        <p:spPr/>
        <p:txBody>
          <a:bodyPr/>
          <a:lstStyle/>
          <a:p>
            <a:endParaRPr kumimoji="1" lang="ko-KR" altLang="en-US"/>
          </a:p>
        </p:txBody>
      </p:sp>
      <p:sp>
        <p:nvSpPr>
          <p:cNvPr id="6" name="슬라이드 번호 개체 틀 5"/>
          <p:cNvSpPr>
            <a:spLocks noGrp="1"/>
          </p:cNvSpPr>
          <p:nvPr>
            <p:ph type="sldNum" sz="quarter" idx="12"/>
          </p:nvPr>
        </p:nvSpPr>
        <p:spPr/>
        <p:txBody>
          <a:bodyPr/>
          <a:lstStyle/>
          <a:p>
            <a:fld id="{31947F87-433B-3242-BC1B-9C8687ACED70}" type="slidenum">
              <a:rPr kumimoji="1" lang="ko-KR" altLang="en-US" smtClean="0"/>
              <a:t>‹#›</a:t>
            </a:fld>
            <a:endParaRPr kumimoji="1" lang="ko-KR"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hasCustomPrompt="1"/>
          </p:nvPr>
        </p:nvSpPr>
        <p:spPr>
          <a:xfrm>
            <a:off x="839788" y="457200"/>
            <a:ext cx="3932237" cy="1600200"/>
          </a:xfrm>
        </p:spPr>
        <p:txBody>
          <a:bodyPr anchor="b"/>
          <a:lstStyle>
            <a:lvl1pPr>
              <a:defRPr sz="3200"/>
            </a:lvl1pPr>
          </a:lstStyle>
          <a:p>
            <a:r>
              <a:rPr kumimoji="1" lang="ko-KR" altLang="en-US"/>
              <a:t>마스터 제목 스타일 편집</a:t>
            </a:r>
          </a:p>
        </p:txBody>
      </p:sp>
      <p:sp>
        <p:nvSpPr>
          <p:cNvPr id="3" name="그림 개체 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ko-KR" altLang="en-US"/>
          </a:p>
        </p:txBody>
      </p:sp>
      <p:sp>
        <p:nvSpPr>
          <p:cNvPr id="4" name="텍스트 개체 틀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kumimoji="1" lang="ko-KR" altLang="en-US"/>
              <a:t>마스터 텍스트 스타일 편집
둘째 수준
셋째 수준
넷째 수준
다섯째 수준</a:t>
            </a:r>
          </a:p>
        </p:txBody>
      </p:sp>
      <p:sp>
        <p:nvSpPr>
          <p:cNvPr id="5" name="날짜 개체 틀 4"/>
          <p:cNvSpPr>
            <a:spLocks noGrp="1"/>
          </p:cNvSpPr>
          <p:nvPr>
            <p:ph type="dt" sz="half" idx="10"/>
          </p:nvPr>
        </p:nvSpPr>
        <p:spPr/>
        <p:txBody>
          <a:bodyPr/>
          <a:lstStyle/>
          <a:p>
            <a:fld id="{CEA14E1E-2D06-884F-AFEB-EE6957AB2C60}" type="datetimeFigureOut">
              <a:rPr kumimoji="1" lang="ko-KR" altLang="en-US" smtClean="0"/>
              <a:t>2025-07-28</a:t>
            </a:fld>
            <a:endParaRPr kumimoji="1" lang="ko-KR" altLang="en-US"/>
          </a:p>
        </p:txBody>
      </p:sp>
      <p:sp>
        <p:nvSpPr>
          <p:cNvPr id="6" name="바닥글 개체 틀 5"/>
          <p:cNvSpPr>
            <a:spLocks noGrp="1"/>
          </p:cNvSpPr>
          <p:nvPr>
            <p:ph type="ftr" sz="quarter" idx="11"/>
          </p:nvPr>
        </p:nvSpPr>
        <p:spPr/>
        <p:txBody>
          <a:bodyPr/>
          <a:lstStyle/>
          <a:p>
            <a:endParaRPr kumimoji="1" lang="ko-KR" altLang="en-US"/>
          </a:p>
        </p:txBody>
      </p:sp>
      <p:sp>
        <p:nvSpPr>
          <p:cNvPr id="7" name="슬라이드 번호 개체 틀 6"/>
          <p:cNvSpPr>
            <a:spLocks noGrp="1"/>
          </p:cNvSpPr>
          <p:nvPr>
            <p:ph type="sldNum" sz="quarter" idx="12"/>
          </p:nvPr>
        </p:nvSpPr>
        <p:spPr/>
        <p:txBody>
          <a:bodyPr/>
          <a:lstStyle/>
          <a:p>
            <a:fld id="{31947F87-433B-3242-BC1B-9C8687ACED70}" type="slidenum">
              <a:rPr kumimoji="1" lang="ko-KR" altLang="en-US" smtClean="0"/>
              <a:t>‹#›</a:t>
            </a:fld>
            <a:endParaRPr kumimoji="1" lang="ko-KR"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hasCustomPrompt="1"/>
          </p:nvPr>
        </p:nvSpPr>
        <p:spPr/>
        <p:txBody>
          <a:bodyPr/>
          <a:lstStyle/>
          <a:p>
            <a:r>
              <a:rPr kumimoji="1" lang="ko-KR" altLang="en-US"/>
              <a:t>마스터 제목 스타일 편집</a:t>
            </a:r>
          </a:p>
        </p:txBody>
      </p:sp>
      <p:sp>
        <p:nvSpPr>
          <p:cNvPr id="3" name="세로 텍스트 개체 틀 2"/>
          <p:cNvSpPr>
            <a:spLocks noGrp="1"/>
          </p:cNvSpPr>
          <p:nvPr>
            <p:ph type="body" orient="vert" idx="1" hasCustomPrompt="1"/>
          </p:nvPr>
        </p:nvSpPr>
        <p:spPr/>
        <p:txBody>
          <a:bodyPr vert="eaVert"/>
          <a:lstStyle/>
          <a:p>
            <a:r>
              <a:rPr kumimoji="1" lang="ko-KR" altLang="en-US"/>
              <a:t>마스터 텍스트 스타일 편집
둘째 수준
셋째 수준
넷째 수준
다섯째 수준</a:t>
            </a:r>
          </a:p>
        </p:txBody>
      </p:sp>
      <p:sp>
        <p:nvSpPr>
          <p:cNvPr id="4" name="날짜 개체 틀 3"/>
          <p:cNvSpPr>
            <a:spLocks noGrp="1"/>
          </p:cNvSpPr>
          <p:nvPr>
            <p:ph type="dt" sz="half" idx="10"/>
          </p:nvPr>
        </p:nvSpPr>
        <p:spPr/>
        <p:txBody>
          <a:bodyPr/>
          <a:lstStyle/>
          <a:p>
            <a:fld id="{CEA14E1E-2D06-884F-AFEB-EE6957AB2C60}" type="datetimeFigureOut">
              <a:rPr kumimoji="1" lang="ko-KR" altLang="en-US" smtClean="0"/>
              <a:t>2025-07-28</a:t>
            </a:fld>
            <a:endParaRPr kumimoji="1" lang="ko-KR" altLang="en-US"/>
          </a:p>
        </p:txBody>
      </p:sp>
      <p:sp>
        <p:nvSpPr>
          <p:cNvPr id="5" name="바닥글 개체 틀 4"/>
          <p:cNvSpPr>
            <a:spLocks noGrp="1"/>
          </p:cNvSpPr>
          <p:nvPr>
            <p:ph type="ftr" sz="quarter" idx="11"/>
          </p:nvPr>
        </p:nvSpPr>
        <p:spPr/>
        <p:txBody>
          <a:bodyPr/>
          <a:lstStyle/>
          <a:p>
            <a:endParaRPr kumimoji="1" lang="ko-KR" altLang="en-US"/>
          </a:p>
        </p:txBody>
      </p:sp>
      <p:sp>
        <p:nvSpPr>
          <p:cNvPr id="6" name="슬라이드 번호 개체 틀 5"/>
          <p:cNvSpPr>
            <a:spLocks noGrp="1"/>
          </p:cNvSpPr>
          <p:nvPr>
            <p:ph type="sldNum" sz="quarter" idx="12"/>
          </p:nvPr>
        </p:nvSpPr>
        <p:spPr/>
        <p:txBody>
          <a:bodyPr/>
          <a:lstStyle/>
          <a:p>
            <a:fld id="{31947F87-433B-3242-BC1B-9C8687ACED70}" type="slidenum">
              <a:rPr kumimoji="1" lang="ko-KR" altLang="en-US" smtClean="0"/>
              <a:t>‹#›</a:t>
            </a:fld>
            <a:endParaRPr kumimoji="1" lang="ko-KR"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hasCustomPrompt="1"/>
          </p:nvPr>
        </p:nvSpPr>
        <p:spPr>
          <a:xfrm>
            <a:off x="8724900" y="365125"/>
            <a:ext cx="2628900" cy="5811838"/>
          </a:xfrm>
        </p:spPr>
        <p:txBody>
          <a:bodyPr vert="eaVert"/>
          <a:lstStyle/>
          <a:p>
            <a:r>
              <a:rPr kumimoji="1" lang="ko-KR" altLang="en-US"/>
              <a:t>마스터 제목 스타일 편집</a:t>
            </a:r>
          </a:p>
        </p:txBody>
      </p:sp>
      <p:sp>
        <p:nvSpPr>
          <p:cNvPr id="3" name="세로 텍스트 개체 틀 2"/>
          <p:cNvSpPr>
            <a:spLocks noGrp="1"/>
          </p:cNvSpPr>
          <p:nvPr>
            <p:ph type="body" orient="vert" idx="1" hasCustomPrompt="1"/>
          </p:nvPr>
        </p:nvSpPr>
        <p:spPr>
          <a:xfrm>
            <a:off x="838200" y="365125"/>
            <a:ext cx="7734300" cy="5811838"/>
          </a:xfrm>
        </p:spPr>
        <p:txBody>
          <a:bodyPr vert="eaVert"/>
          <a:lstStyle/>
          <a:p>
            <a:r>
              <a:rPr kumimoji="1" lang="ko-KR" altLang="en-US"/>
              <a:t>마스터 텍스트 스타일 편집
둘째 수준
셋째 수준
넷째 수준
다섯째 수준</a:t>
            </a:r>
          </a:p>
        </p:txBody>
      </p:sp>
      <p:sp>
        <p:nvSpPr>
          <p:cNvPr id="4" name="날짜 개체 틀 3"/>
          <p:cNvSpPr>
            <a:spLocks noGrp="1"/>
          </p:cNvSpPr>
          <p:nvPr>
            <p:ph type="dt" sz="half" idx="10"/>
          </p:nvPr>
        </p:nvSpPr>
        <p:spPr/>
        <p:txBody>
          <a:bodyPr/>
          <a:lstStyle/>
          <a:p>
            <a:fld id="{CEA14E1E-2D06-884F-AFEB-EE6957AB2C60}" type="datetimeFigureOut">
              <a:rPr kumimoji="1" lang="ko-KR" altLang="en-US" smtClean="0"/>
              <a:t>2025-07-28</a:t>
            </a:fld>
            <a:endParaRPr kumimoji="1" lang="ko-KR" altLang="en-US"/>
          </a:p>
        </p:txBody>
      </p:sp>
      <p:sp>
        <p:nvSpPr>
          <p:cNvPr id="5" name="바닥글 개체 틀 4"/>
          <p:cNvSpPr>
            <a:spLocks noGrp="1"/>
          </p:cNvSpPr>
          <p:nvPr>
            <p:ph type="ftr" sz="quarter" idx="11"/>
          </p:nvPr>
        </p:nvSpPr>
        <p:spPr/>
        <p:txBody>
          <a:bodyPr/>
          <a:lstStyle/>
          <a:p>
            <a:endParaRPr kumimoji="1" lang="ko-KR" altLang="en-US"/>
          </a:p>
        </p:txBody>
      </p:sp>
      <p:sp>
        <p:nvSpPr>
          <p:cNvPr id="6" name="슬라이드 번호 개체 틀 5"/>
          <p:cNvSpPr>
            <a:spLocks noGrp="1"/>
          </p:cNvSpPr>
          <p:nvPr>
            <p:ph type="sldNum" sz="quarter" idx="12"/>
          </p:nvPr>
        </p:nvSpPr>
        <p:spPr/>
        <p:txBody>
          <a:bodyPr/>
          <a:lstStyle/>
          <a:p>
            <a:fld id="{31947F87-433B-3242-BC1B-9C8687ACED70}" type="slidenum">
              <a:rPr kumimoji="1" lang="ko-KR" altLang="en-US" smtClean="0"/>
              <a:t>‹#›</a:t>
            </a:fld>
            <a:endParaRPr kumimoji="1" lang="ko-K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hasCustomPrompt="1"/>
          </p:nvPr>
        </p:nvSpPr>
        <p:spPr>
          <a:xfrm>
            <a:off x="831850" y="1709738"/>
            <a:ext cx="10515600" cy="2852737"/>
          </a:xfrm>
        </p:spPr>
        <p:txBody>
          <a:bodyPr anchor="b"/>
          <a:lstStyle>
            <a:lvl1pPr>
              <a:defRPr sz="6000"/>
            </a:lvl1pPr>
          </a:lstStyle>
          <a:p>
            <a:r>
              <a:rPr kumimoji="1" lang="ko-KR" altLang="en-US"/>
              <a:t>마스터 제목 스타일 편집</a:t>
            </a:r>
          </a:p>
        </p:txBody>
      </p:sp>
      <p:sp>
        <p:nvSpPr>
          <p:cNvPr id="3" name="텍스트 개체 틀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kumimoji="1" lang="ko-KR" altLang="en-US"/>
              <a:t>마스터 텍스트 스타일 편집
둘째 수준
셋째 수준
넷째 수준
다섯째 수준</a:t>
            </a:r>
          </a:p>
        </p:txBody>
      </p:sp>
      <p:sp>
        <p:nvSpPr>
          <p:cNvPr id="4" name="날짜 개체 틀 3"/>
          <p:cNvSpPr>
            <a:spLocks noGrp="1"/>
          </p:cNvSpPr>
          <p:nvPr>
            <p:ph type="dt" sz="half" idx="10"/>
          </p:nvPr>
        </p:nvSpPr>
        <p:spPr/>
        <p:txBody>
          <a:bodyPr/>
          <a:lstStyle/>
          <a:p>
            <a:fld id="{CEA14E1E-2D06-884F-AFEB-EE6957AB2C60}" type="datetimeFigureOut">
              <a:rPr kumimoji="1" lang="ko-KR" altLang="en-US" smtClean="0"/>
              <a:t>2025-07-28</a:t>
            </a:fld>
            <a:endParaRPr kumimoji="1" lang="ko-KR" altLang="en-US"/>
          </a:p>
        </p:txBody>
      </p:sp>
      <p:sp>
        <p:nvSpPr>
          <p:cNvPr id="5" name="바닥글 개체 틀 4"/>
          <p:cNvSpPr>
            <a:spLocks noGrp="1"/>
          </p:cNvSpPr>
          <p:nvPr>
            <p:ph type="ftr" sz="quarter" idx="11"/>
          </p:nvPr>
        </p:nvSpPr>
        <p:spPr/>
        <p:txBody>
          <a:bodyPr/>
          <a:lstStyle/>
          <a:p>
            <a:endParaRPr kumimoji="1" lang="ko-KR" altLang="en-US"/>
          </a:p>
        </p:txBody>
      </p:sp>
      <p:sp>
        <p:nvSpPr>
          <p:cNvPr id="6" name="슬라이드 번호 개체 틀 5"/>
          <p:cNvSpPr>
            <a:spLocks noGrp="1"/>
          </p:cNvSpPr>
          <p:nvPr>
            <p:ph type="sldNum" sz="quarter" idx="12"/>
          </p:nvPr>
        </p:nvSpPr>
        <p:spPr/>
        <p:txBody>
          <a:bodyPr/>
          <a:lstStyle/>
          <a:p>
            <a:fld id="{31947F87-433B-3242-BC1B-9C8687ACED70}" type="slidenum">
              <a:rPr kumimoji="1" lang="ko-KR" altLang="en-US" smtClean="0"/>
              <a:t>‹#›</a:t>
            </a:fld>
            <a:endParaRPr kumimoji="1" lang="ko-K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hasCustomPrompt="1"/>
          </p:nvPr>
        </p:nvSpPr>
        <p:spPr/>
        <p:txBody>
          <a:bodyPr/>
          <a:lstStyle/>
          <a:p>
            <a:r>
              <a:rPr kumimoji="1" lang="ko-KR" altLang="en-US"/>
              <a:t>마스터 제목 스타일 편집</a:t>
            </a:r>
          </a:p>
        </p:txBody>
      </p:sp>
      <p:sp>
        <p:nvSpPr>
          <p:cNvPr id="3" name="내용 개체 틀 2"/>
          <p:cNvSpPr>
            <a:spLocks noGrp="1"/>
          </p:cNvSpPr>
          <p:nvPr>
            <p:ph sz="half" idx="1" hasCustomPrompt="1"/>
          </p:nvPr>
        </p:nvSpPr>
        <p:spPr>
          <a:xfrm>
            <a:off x="838200" y="1825625"/>
            <a:ext cx="5181600" cy="4351338"/>
          </a:xfrm>
        </p:spPr>
        <p:txBody>
          <a:bodyPr/>
          <a:lstStyle/>
          <a:p>
            <a:r>
              <a:rPr kumimoji="1" lang="ko-KR" altLang="en-US"/>
              <a:t>마스터 텍스트 스타일 편집
둘째 수준
셋째 수준
넷째 수준
다섯째 수준</a:t>
            </a:r>
          </a:p>
        </p:txBody>
      </p:sp>
      <p:sp>
        <p:nvSpPr>
          <p:cNvPr id="4" name="내용 개체 틀 3"/>
          <p:cNvSpPr>
            <a:spLocks noGrp="1"/>
          </p:cNvSpPr>
          <p:nvPr>
            <p:ph sz="half" idx="2" hasCustomPrompt="1"/>
          </p:nvPr>
        </p:nvSpPr>
        <p:spPr>
          <a:xfrm>
            <a:off x="6172200" y="1825625"/>
            <a:ext cx="5181600" cy="4351338"/>
          </a:xfrm>
        </p:spPr>
        <p:txBody>
          <a:bodyPr/>
          <a:lstStyle/>
          <a:p>
            <a:r>
              <a:rPr kumimoji="1" lang="ko-KR" altLang="en-US"/>
              <a:t>마스터 텍스트 스타일 편집
둘째 수준
셋째 수준
넷째 수준
다섯째 수준</a:t>
            </a:r>
          </a:p>
        </p:txBody>
      </p:sp>
      <p:sp>
        <p:nvSpPr>
          <p:cNvPr id="5" name="날짜 개체 틀 4"/>
          <p:cNvSpPr>
            <a:spLocks noGrp="1"/>
          </p:cNvSpPr>
          <p:nvPr>
            <p:ph type="dt" sz="half" idx="10"/>
          </p:nvPr>
        </p:nvSpPr>
        <p:spPr/>
        <p:txBody>
          <a:bodyPr/>
          <a:lstStyle/>
          <a:p>
            <a:fld id="{CEA14E1E-2D06-884F-AFEB-EE6957AB2C60}" type="datetimeFigureOut">
              <a:rPr kumimoji="1" lang="ko-KR" altLang="en-US" smtClean="0"/>
              <a:t>2025-07-28</a:t>
            </a:fld>
            <a:endParaRPr kumimoji="1" lang="ko-KR" altLang="en-US"/>
          </a:p>
        </p:txBody>
      </p:sp>
      <p:sp>
        <p:nvSpPr>
          <p:cNvPr id="6" name="바닥글 개체 틀 5"/>
          <p:cNvSpPr>
            <a:spLocks noGrp="1"/>
          </p:cNvSpPr>
          <p:nvPr>
            <p:ph type="ftr" sz="quarter" idx="11"/>
          </p:nvPr>
        </p:nvSpPr>
        <p:spPr/>
        <p:txBody>
          <a:bodyPr/>
          <a:lstStyle/>
          <a:p>
            <a:endParaRPr kumimoji="1" lang="ko-KR" altLang="en-US"/>
          </a:p>
        </p:txBody>
      </p:sp>
      <p:sp>
        <p:nvSpPr>
          <p:cNvPr id="7" name="슬라이드 번호 개체 틀 6"/>
          <p:cNvSpPr>
            <a:spLocks noGrp="1"/>
          </p:cNvSpPr>
          <p:nvPr>
            <p:ph type="sldNum" sz="quarter" idx="12"/>
          </p:nvPr>
        </p:nvSpPr>
        <p:spPr/>
        <p:txBody>
          <a:bodyPr/>
          <a:lstStyle/>
          <a:p>
            <a:fld id="{31947F87-433B-3242-BC1B-9C8687ACED70}" type="slidenum">
              <a:rPr kumimoji="1" lang="ko-KR" altLang="en-US" smtClean="0"/>
              <a:t>‹#›</a:t>
            </a:fld>
            <a:endParaRPr kumimoji="1"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hasCustomPrompt="1"/>
          </p:nvPr>
        </p:nvSpPr>
        <p:spPr>
          <a:xfrm>
            <a:off x="839788" y="365125"/>
            <a:ext cx="10515600" cy="1325563"/>
          </a:xfrm>
        </p:spPr>
        <p:txBody>
          <a:bodyPr/>
          <a:lstStyle/>
          <a:p>
            <a:r>
              <a:rPr kumimoji="1" lang="ko-KR" altLang="en-US"/>
              <a:t>마스터 제목 스타일 편집</a:t>
            </a:r>
          </a:p>
        </p:txBody>
      </p:sp>
      <p:sp>
        <p:nvSpPr>
          <p:cNvPr id="3" name="텍스트 개체 틀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kumimoji="1" lang="ko-KR" altLang="en-US"/>
              <a:t>마스터 텍스트 스타일 편집
둘째 수준
셋째 수준
넷째 수준
다섯째 수준</a:t>
            </a:r>
          </a:p>
        </p:txBody>
      </p:sp>
      <p:sp>
        <p:nvSpPr>
          <p:cNvPr id="4" name="내용 개체 틀 3"/>
          <p:cNvSpPr>
            <a:spLocks noGrp="1"/>
          </p:cNvSpPr>
          <p:nvPr>
            <p:ph sz="half" idx="2" hasCustomPrompt="1"/>
          </p:nvPr>
        </p:nvSpPr>
        <p:spPr>
          <a:xfrm>
            <a:off x="839788" y="2505075"/>
            <a:ext cx="5157787" cy="3684588"/>
          </a:xfrm>
        </p:spPr>
        <p:txBody>
          <a:bodyPr/>
          <a:lstStyle/>
          <a:p>
            <a:r>
              <a:rPr kumimoji="1" lang="ko-KR" altLang="en-US"/>
              <a:t>마스터 텍스트 스타일 편집
둘째 수준
셋째 수준
넷째 수준
다섯째 수준</a:t>
            </a:r>
          </a:p>
        </p:txBody>
      </p:sp>
      <p:sp>
        <p:nvSpPr>
          <p:cNvPr id="5" name="텍스트 개체 틀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kumimoji="1" lang="ko-KR" altLang="en-US"/>
              <a:t>마스터 텍스트 스타일 편집
둘째 수준
셋째 수준
넷째 수준
다섯째 수준</a:t>
            </a:r>
          </a:p>
        </p:txBody>
      </p:sp>
      <p:sp>
        <p:nvSpPr>
          <p:cNvPr id="6" name="내용 개체 틀 5"/>
          <p:cNvSpPr>
            <a:spLocks noGrp="1"/>
          </p:cNvSpPr>
          <p:nvPr>
            <p:ph sz="quarter" idx="4" hasCustomPrompt="1"/>
          </p:nvPr>
        </p:nvSpPr>
        <p:spPr>
          <a:xfrm>
            <a:off x="6172200" y="2505075"/>
            <a:ext cx="5183188" cy="3684588"/>
          </a:xfrm>
        </p:spPr>
        <p:txBody>
          <a:bodyPr/>
          <a:lstStyle/>
          <a:p>
            <a:r>
              <a:rPr kumimoji="1" lang="ko-KR" altLang="en-US"/>
              <a:t>마스터 텍스트 스타일 편집
둘째 수준
셋째 수준
넷째 수준
다섯째 수준</a:t>
            </a:r>
          </a:p>
        </p:txBody>
      </p:sp>
      <p:sp>
        <p:nvSpPr>
          <p:cNvPr id="7" name="날짜 개체 틀 6"/>
          <p:cNvSpPr>
            <a:spLocks noGrp="1"/>
          </p:cNvSpPr>
          <p:nvPr>
            <p:ph type="dt" sz="half" idx="10"/>
          </p:nvPr>
        </p:nvSpPr>
        <p:spPr/>
        <p:txBody>
          <a:bodyPr/>
          <a:lstStyle/>
          <a:p>
            <a:fld id="{CEA14E1E-2D06-884F-AFEB-EE6957AB2C60}" type="datetimeFigureOut">
              <a:rPr kumimoji="1" lang="ko-KR" altLang="en-US" smtClean="0"/>
              <a:t>2025-07-28</a:t>
            </a:fld>
            <a:endParaRPr kumimoji="1" lang="ko-KR" altLang="en-US"/>
          </a:p>
        </p:txBody>
      </p:sp>
      <p:sp>
        <p:nvSpPr>
          <p:cNvPr id="8" name="바닥글 개체 틀 7"/>
          <p:cNvSpPr>
            <a:spLocks noGrp="1"/>
          </p:cNvSpPr>
          <p:nvPr>
            <p:ph type="ftr" sz="quarter" idx="11"/>
          </p:nvPr>
        </p:nvSpPr>
        <p:spPr/>
        <p:txBody>
          <a:bodyPr/>
          <a:lstStyle/>
          <a:p>
            <a:endParaRPr kumimoji="1" lang="ko-KR" altLang="en-US"/>
          </a:p>
        </p:txBody>
      </p:sp>
      <p:sp>
        <p:nvSpPr>
          <p:cNvPr id="9" name="슬라이드 번호 개체 틀 8"/>
          <p:cNvSpPr>
            <a:spLocks noGrp="1"/>
          </p:cNvSpPr>
          <p:nvPr>
            <p:ph type="sldNum" sz="quarter" idx="12"/>
          </p:nvPr>
        </p:nvSpPr>
        <p:spPr/>
        <p:txBody>
          <a:bodyPr/>
          <a:lstStyle/>
          <a:p>
            <a:fld id="{31947F87-433B-3242-BC1B-9C8687ACED70}" type="slidenum">
              <a:rPr kumimoji="1" lang="ko-KR" altLang="en-US" smtClean="0"/>
              <a:t>‹#›</a:t>
            </a:fld>
            <a:endParaRPr kumimoji="1"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hasCustomPrompt="1"/>
          </p:nvPr>
        </p:nvSpPr>
        <p:spPr/>
        <p:txBody>
          <a:bodyPr/>
          <a:lstStyle/>
          <a:p>
            <a:r>
              <a:rPr kumimoji="1" lang="ko-KR" altLang="en-US"/>
              <a:t>마스터 제목 스타일 편집</a:t>
            </a:r>
          </a:p>
        </p:txBody>
      </p:sp>
      <p:sp>
        <p:nvSpPr>
          <p:cNvPr id="3" name="날짜 개체 틀 2"/>
          <p:cNvSpPr>
            <a:spLocks noGrp="1"/>
          </p:cNvSpPr>
          <p:nvPr>
            <p:ph type="dt" sz="half" idx="10"/>
          </p:nvPr>
        </p:nvSpPr>
        <p:spPr/>
        <p:txBody>
          <a:bodyPr/>
          <a:lstStyle/>
          <a:p>
            <a:fld id="{CEA14E1E-2D06-884F-AFEB-EE6957AB2C60}" type="datetimeFigureOut">
              <a:rPr kumimoji="1" lang="ko-KR" altLang="en-US" smtClean="0"/>
              <a:t>2025-07-28</a:t>
            </a:fld>
            <a:endParaRPr kumimoji="1" lang="ko-KR" altLang="en-US"/>
          </a:p>
        </p:txBody>
      </p:sp>
      <p:sp>
        <p:nvSpPr>
          <p:cNvPr id="4" name="바닥글 개체 틀 3"/>
          <p:cNvSpPr>
            <a:spLocks noGrp="1"/>
          </p:cNvSpPr>
          <p:nvPr>
            <p:ph type="ftr" sz="quarter" idx="11"/>
          </p:nvPr>
        </p:nvSpPr>
        <p:spPr/>
        <p:txBody>
          <a:bodyPr/>
          <a:lstStyle/>
          <a:p>
            <a:endParaRPr kumimoji="1" lang="ko-KR" altLang="en-US"/>
          </a:p>
        </p:txBody>
      </p:sp>
      <p:sp>
        <p:nvSpPr>
          <p:cNvPr id="5" name="슬라이드 번호 개체 틀 4"/>
          <p:cNvSpPr>
            <a:spLocks noGrp="1"/>
          </p:cNvSpPr>
          <p:nvPr>
            <p:ph type="sldNum" sz="quarter" idx="12"/>
          </p:nvPr>
        </p:nvSpPr>
        <p:spPr/>
        <p:txBody>
          <a:bodyPr/>
          <a:lstStyle/>
          <a:p>
            <a:fld id="{31947F87-433B-3242-BC1B-9C8687ACED70}" type="slidenum">
              <a:rPr kumimoji="1" lang="ko-KR" altLang="en-US" smtClean="0"/>
              <a:t>‹#›</a:t>
            </a:fld>
            <a:endParaRPr kumimoji="1"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CEA14E1E-2D06-884F-AFEB-EE6957AB2C60}" type="datetimeFigureOut">
              <a:rPr kumimoji="1" lang="ko-KR" altLang="en-US" smtClean="0"/>
              <a:t>2025-07-28</a:t>
            </a:fld>
            <a:endParaRPr kumimoji="1" lang="ko-KR" altLang="en-US"/>
          </a:p>
        </p:txBody>
      </p:sp>
      <p:sp>
        <p:nvSpPr>
          <p:cNvPr id="3" name="바닥글 개체 틀 2"/>
          <p:cNvSpPr>
            <a:spLocks noGrp="1"/>
          </p:cNvSpPr>
          <p:nvPr>
            <p:ph type="ftr" sz="quarter" idx="11"/>
          </p:nvPr>
        </p:nvSpPr>
        <p:spPr/>
        <p:txBody>
          <a:bodyPr/>
          <a:lstStyle/>
          <a:p>
            <a:endParaRPr kumimoji="1" lang="ko-KR" altLang="en-US"/>
          </a:p>
        </p:txBody>
      </p:sp>
      <p:sp>
        <p:nvSpPr>
          <p:cNvPr id="4" name="슬라이드 번호 개체 틀 3"/>
          <p:cNvSpPr>
            <a:spLocks noGrp="1"/>
          </p:cNvSpPr>
          <p:nvPr>
            <p:ph type="sldNum" sz="quarter" idx="12"/>
          </p:nvPr>
        </p:nvSpPr>
        <p:spPr/>
        <p:txBody>
          <a:bodyPr/>
          <a:lstStyle/>
          <a:p>
            <a:fld id="{31947F87-433B-3242-BC1B-9C8687ACED70}" type="slidenum">
              <a:rPr kumimoji="1" lang="ko-KR" altLang="en-US" smtClean="0"/>
              <a:t>‹#›</a:t>
            </a:fld>
            <a:endParaRPr kumimoji="1" lang="ko-K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hasCustomPrompt="1"/>
          </p:nvPr>
        </p:nvSpPr>
        <p:spPr>
          <a:xfrm>
            <a:off x="839788" y="457200"/>
            <a:ext cx="3932237" cy="1600200"/>
          </a:xfrm>
        </p:spPr>
        <p:txBody>
          <a:bodyPr anchor="b"/>
          <a:lstStyle>
            <a:lvl1pPr>
              <a:defRPr sz="3200"/>
            </a:lvl1pPr>
          </a:lstStyle>
          <a:p>
            <a:r>
              <a:rPr kumimoji="1" lang="ko-KR" altLang="en-US"/>
              <a:t>마스터 제목 스타일 편집</a:t>
            </a:r>
          </a:p>
        </p:txBody>
      </p:sp>
      <p:sp>
        <p:nvSpPr>
          <p:cNvPr id="3" name="내용 개체 틀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kumimoji="1" lang="ko-KR" altLang="en-US"/>
              <a:t>마스터 텍스트 스타일 편집
둘째 수준
셋째 수준
넷째 수준
다섯째 수준</a:t>
            </a:r>
          </a:p>
        </p:txBody>
      </p:sp>
      <p:sp>
        <p:nvSpPr>
          <p:cNvPr id="4" name="텍스트 개체 틀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kumimoji="1" lang="ko-KR" altLang="en-US"/>
              <a:t>마스터 텍스트 스타일 편집
둘째 수준
셋째 수준
넷째 수준
다섯째 수준</a:t>
            </a:r>
          </a:p>
        </p:txBody>
      </p:sp>
      <p:sp>
        <p:nvSpPr>
          <p:cNvPr id="5" name="날짜 개체 틀 4"/>
          <p:cNvSpPr>
            <a:spLocks noGrp="1"/>
          </p:cNvSpPr>
          <p:nvPr>
            <p:ph type="dt" sz="half" idx="10"/>
          </p:nvPr>
        </p:nvSpPr>
        <p:spPr/>
        <p:txBody>
          <a:bodyPr/>
          <a:lstStyle/>
          <a:p>
            <a:fld id="{CEA14E1E-2D06-884F-AFEB-EE6957AB2C60}" type="datetimeFigureOut">
              <a:rPr kumimoji="1" lang="ko-KR" altLang="en-US" smtClean="0"/>
              <a:t>2025-07-28</a:t>
            </a:fld>
            <a:endParaRPr kumimoji="1" lang="ko-KR" altLang="en-US"/>
          </a:p>
        </p:txBody>
      </p:sp>
      <p:sp>
        <p:nvSpPr>
          <p:cNvPr id="6" name="바닥글 개체 틀 5"/>
          <p:cNvSpPr>
            <a:spLocks noGrp="1"/>
          </p:cNvSpPr>
          <p:nvPr>
            <p:ph type="ftr" sz="quarter" idx="11"/>
          </p:nvPr>
        </p:nvSpPr>
        <p:spPr/>
        <p:txBody>
          <a:bodyPr/>
          <a:lstStyle/>
          <a:p>
            <a:endParaRPr kumimoji="1" lang="ko-KR" altLang="en-US"/>
          </a:p>
        </p:txBody>
      </p:sp>
      <p:sp>
        <p:nvSpPr>
          <p:cNvPr id="7" name="슬라이드 번호 개체 틀 6"/>
          <p:cNvSpPr>
            <a:spLocks noGrp="1"/>
          </p:cNvSpPr>
          <p:nvPr>
            <p:ph type="sldNum" sz="quarter" idx="12"/>
          </p:nvPr>
        </p:nvSpPr>
        <p:spPr/>
        <p:txBody>
          <a:bodyPr/>
          <a:lstStyle/>
          <a:p>
            <a:fld id="{31947F87-433B-3242-BC1B-9C8687ACED70}" type="slidenum">
              <a:rPr kumimoji="1" lang="ko-KR" altLang="en-US" smtClean="0"/>
              <a:t>‹#›</a:t>
            </a:fld>
            <a:endParaRPr kumimoji="1" lang="ko-K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hasCustomPrompt="1"/>
          </p:nvPr>
        </p:nvSpPr>
        <p:spPr>
          <a:xfrm>
            <a:off x="839788" y="457200"/>
            <a:ext cx="3932237" cy="1600200"/>
          </a:xfrm>
        </p:spPr>
        <p:txBody>
          <a:bodyPr anchor="b"/>
          <a:lstStyle>
            <a:lvl1pPr>
              <a:defRPr sz="3200"/>
            </a:lvl1pPr>
          </a:lstStyle>
          <a:p>
            <a:r>
              <a:rPr kumimoji="1" lang="ko-KR" altLang="en-US"/>
              <a:t>마스터 제목 스타일 편집</a:t>
            </a:r>
          </a:p>
        </p:txBody>
      </p:sp>
      <p:sp>
        <p:nvSpPr>
          <p:cNvPr id="3" name="그림 개체 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ko-KR" altLang="en-US"/>
          </a:p>
        </p:txBody>
      </p:sp>
      <p:sp>
        <p:nvSpPr>
          <p:cNvPr id="4" name="텍스트 개체 틀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kumimoji="1" lang="ko-KR" altLang="en-US"/>
              <a:t>마스터 텍스트 스타일 편집
둘째 수준
셋째 수준
넷째 수준
다섯째 수준</a:t>
            </a:r>
          </a:p>
        </p:txBody>
      </p:sp>
      <p:sp>
        <p:nvSpPr>
          <p:cNvPr id="5" name="날짜 개체 틀 4"/>
          <p:cNvSpPr>
            <a:spLocks noGrp="1"/>
          </p:cNvSpPr>
          <p:nvPr>
            <p:ph type="dt" sz="half" idx="10"/>
          </p:nvPr>
        </p:nvSpPr>
        <p:spPr/>
        <p:txBody>
          <a:bodyPr/>
          <a:lstStyle/>
          <a:p>
            <a:fld id="{CEA14E1E-2D06-884F-AFEB-EE6957AB2C60}" type="datetimeFigureOut">
              <a:rPr kumimoji="1" lang="ko-KR" altLang="en-US" smtClean="0"/>
              <a:t>2025-07-28</a:t>
            </a:fld>
            <a:endParaRPr kumimoji="1" lang="ko-KR" altLang="en-US"/>
          </a:p>
        </p:txBody>
      </p:sp>
      <p:sp>
        <p:nvSpPr>
          <p:cNvPr id="6" name="바닥글 개체 틀 5"/>
          <p:cNvSpPr>
            <a:spLocks noGrp="1"/>
          </p:cNvSpPr>
          <p:nvPr>
            <p:ph type="ftr" sz="quarter" idx="11"/>
          </p:nvPr>
        </p:nvSpPr>
        <p:spPr/>
        <p:txBody>
          <a:bodyPr/>
          <a:lstStyle/>
          <a:p>
            <a:endParaRPr kumimoji="1" lang="ko-KR" altLang="en-US"/>
          </a:p>
        </p:txBody>
      </p:sp>
      <p:sp>
        <p:nvSpPr>
          <p:cNvPr id="7" name="슬라이드 번호 개체 틀 6"/>
          <p:cNvSpPr>
            <a:spLocks noGrp="1"/>
          </p:cNvSpPr>
          <p:nvPr>
            <p:ph type="sldNum" sz="quarter" idx="12"/>
          </p:nvPr>
        </p:nvSpPr>
        <p:spPr/>
        <p:txBody>
          <a:bodyPr/>
          <a:lstStyle/>
          <a:p>
            <a:fld id="{31947F87-433B-3242-BC1B-9C8687ACED70}" type="slidenum">
              <a:rPr kumimoji="1" lang="ko-KR" altLang="en-US" smtClean="0"/>
              <a:t>‹#›</a:t>
            </a:fld>
            <a:endParaRPr kumimoji="1" lang="ko-KR"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ko-KR" altLang="en-US"/>
              <a:t>마스터 제목 스타일 편집</a:t>
            </a:r>
          </a:p>
        </p:txBody>
      </p:sp>
      <p:sp>
        <p:nvSpPr>
          <p:cNvPr id="3" name="텍스트 개체 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kumimoji="1" lang="ko-KR" altLang="en-US"/>
              <a:t>마스터 텍스트 스타일 편집
둘째 수준
셋째 수준
넷째 수준
다섯째 수준</a:t>
            </a:r>
          </a:p>
        </p:txBody>
      </p:sp>
      <p:sp>
        <p:nvSpPr>
          <p:cNvPr id="4" name="날짜 개체 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A14E1E-2D06-884F-AFEB-EE6957AB2C60}" type="datetimeFigureOut">
              <a:rPr kumimoji="1" lang="ko-KR" altLang="en-US" smtClean="0"/>
              <a:t>2025-07-28</a:t>
            </a:fld>
            <a:endParaRPr kumimoji="1" lang="ko-KR" altLang="en-US"/>
          </a:p>
        </p:txBody>
      </p:sp>
      <p:sp>
        <p:nvSpPr>
          <p:cNvPr id="5" name="바닥글 개체 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ko-KR" altLang="en-US"/>
          </a:p>
        </p:txBody>
      </p:sp>
      <p:sp>
        <p:nvSpPr>
          <p:cNvPr id="6" name="슬라이드 번호 개체 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947F87-433B-3242-BC1B-9C8687ACED70}" type="slidenum">
              <a:rPr kumimoji="1" lang="ko-KR" altLang="en-US" smtClean="0"/>
              <a:t>‹#›</a:t>
            </a:fld>
            <a:endParaRPr kumimoji="1"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ko-KR" altLang="en-US"/>
              <a:t>마스터 제목 스타일 편집</a:t>
            </a:r>
          </a:p>
        </p:txBody>
      </p:sp>
      <p:sp>
        <p:nvSpPr>
          <p:cNvPr id="3" name="텍스트 개체 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kumimoji="1" lang="ko-KR" altLang="en-US"/>
              <a:t>마스터 텍스트 스타일 편집
둘째 수준
셋째 수준
넷째 수준
다섯째 수준</a:t>
            </a:r>
          </a:p>
        </p:txBody>
      </p:sp>
      <p:sp>
        <p:nvSpPr>
          <p:cNvPr id="4" name="날짜 개체 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A14E1E-2D06-884F-AFEB-EE6957AB2C60}" type="datetimeFigureOut">
              <a:rPr kumimoji="1" lang="ko-KR" altLang="en-US" smtClean="0"/>
              <a:t>2025-07-28</a:t>
            </a:fld>
            <a:endParaRPr kumimoji="1" lang="ko-KR" altLang="en-US"/>
          </a:p>
        </p:txBody>
      </p:sp>
      <p:sp>
        <p:nvSpPr>
          <p:cNvPr id="5" name="바닥글 개체 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ko-KR" altLang="en-US"/>
          </a:p>
        </p:txBody>
      </p:sp>
      <p:sp>
        <p:nvSpPr>
          <p:cNvPr id="6" name="슬라이드 번호 개체 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947F87-433B-3242-BC1B-9C8687ACED70}" type="slidenum">
              <a:rPr kumimoji="1" lang="ko-KR" altLang="en-US" smtClean="0"/>
              <a:t>‹#›</a:t>
            </a:fld>
            <a:endParaRPr kumimoji="1" lang="ko-KR"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946401" y="5667022"/>
            <a:ext cx="6208886" cy="922020"/>
          </a:xfrm>
          <a:prstGeom prst="rect">
            <a:avLst/>
          </a:prstGeom>
          <a:noFill/>
        </p:spPr>
        <p:txBody>
          <a:bodyPr wrap="square" rtlCol="0">
            <a:spAutoFit/>
          </a:bodyPr>
          <a:lstStyle/>
          <a:p>
            <a:pPr algn="ctr"/>
            <a:r>
              <a:rPr kumimoji="1" lang="en-US" altLang="ko-KR" dirty="0"/>
              <a:t>2025.07.</a:t>
            </a:r>
            <a:r>
              <a:rPr kumimoji="1" lang="ko-KR" altLang="en-US" dirty="0"/>
              <a:t> </a:t>
            </a:r>
            <a:endParaRPr kumimoji="1" lang="en-US" altLang="ko-KR" dirty="0"/>
          </a:p>
          <a:p>
            <a:pPr algn="ctr"/>
            <a:r>
              <a:rPr kumimoji="1" lang="ko-KR" altLang="en-US" dirty="0"/>
              <a:t>가톨릭대학교 일반대학원 예술미디어융합학과 </a:t>
            </a:r>
          </a:p>
          <a:p>
            <a:pPr algn="ctr"/>
            <a:r>
              <a:rPr kumimoji="1" lang="zh-CN" altLang="ko-KR" dirty="0"/>
              <a:t>加图立大学</a:t>
            </a:r>
            <a:r>
              <a:rPr kumimoji="1" lang="en-US" altLang="zh-CN" dirty="0"/>
              <a:t> </a:t>
            </a:r>
            <a:r>
              <a:rPr kumimoji="1" lang="zh-CN" altLang="en-US" dirty="0"/>
              <a:t>一般大学院</a:t>
            </a:r>
            <a:r>
              <a:rPr kumimoji="1" lang="en-US" altLang="zh-CN" dirty="0"/>
              <a:t> </a:t>
            </a:r>
            <a:r>
              <a:rPr kumimoji="1" lang="zh-CN" altLang="en-US" dirty="0"/>
              <a:t>艺术媒体融合学科</a:t>
            </a:r>
          </a:p>
        </p:txBody>
      </p:sp>
      <p:sp>
        <p:nvSpPr>
          <p:cNvPr id="6" name="모서리가 둥근 직사각형 5"/>
          <p:cNvSpPr/>
          <p:nvPr/>
        </p:nvSpPr>
        <p:spPr>
          <a:xfrm>
            <a:off x="101600" y="1320800"/>
            <a:ext cx="11977511" cy="2833512"/>
          </a:xfrm>
          <a:prstGeom prst="roundRect">
            <a:avLst>
              <a:gd name="adj" fmla="val 4035"/>
            </a:avLst>
          </a:prstGeom>
          <a:solidFill>
            <a:srgbClr val="002060"/>
          </a:solidFill>
          <a:ln w="3175">
            <a:solidFill>
              <a:srgbClr val="00206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4" name="TextBox 3"/>
          <p:cNvSpPr txBox="1"/>
          <p:nvPr/>
        </p:nvSpPr>
        <p:spPr>
          <a:xfrm>
            <a:off x="101600" y="1346905"/>
            <a:ext cx="11898489" cy="2907665"/>
          </a:xfrm>
          <a:prstGeom prst="rect">
            <a:avLst/>
          </a:prstGeom>
          <a:noFill/>
        </p:spPr>
        <p:txBody>
          <a:bodyPr wrap="square" rtlCol="0">
            <a:spAutoFit/>
          </a:bodyPr>
          <a:lstStyle/>
          <a:p>
            <a:pPr algn="ctr">
              <a:lnSpc>
                <a:spcPct val="150000"/>
              </a:lnSpc>
            </a:pPr>
            <a:r>
              <a:rPr kumimoji="1" lang="en-US" altLang="ko-KR" dirty="0">
                <a:solidFill>
                  <a:schemeClr val="bg1"/>
                </a:solidFill>
              </a:rPr>
              <a:t>2025-2</a:t>
            </a:r>
            <a:r>
              <a:rPr kumimoji="1" lang="ko-KR" altLang="en-US" dirty="0">
                <a:solidFill>
                  <a:schemeClr val="bg1"/>
                </a:solidFill>
              </a:rPr>
              <a:t>학기</a:t>
            </a:r>
            <a:r>
              <a:rPr kumimoji="1" lang="en-US" altLang="ko-KR" dirty="0">
                <a:solidFill>
                  <a:schemeClr val="bg1"/>
                </a:solidFill>
              </a:rPr>
              <a:t> 2025-2</a:t>
            </a:r>
            <a:r>
              <a:rPr kumimoji="1" lang="zh-CN" altLang="en-US" dirty="0">
                <a:solidFill>
                  <a:schemeClr val="bg1"/>
                </a:solidFill>
              </a:rPr>
              <a:t>学期</a:t>
            </a:r>
            <a:r>
              <a:rPr kumimoji="1" lang="ko-KR" altLang="en-US" dirty="0">
                <a:solidFill>
                  <a:schemeClr val="bg1"/>
                </a:solidFill>
              </a:rPr>
              <a:t> </a:t>
            </a:r>
            <a:endParaRPr kumimoji="1" lang="en-US" altLang="ko-KR" dirty="0">
              <a:solidFill>
                <a:schemeClr val="bg1"/>
              </a:solidFill>
            </a:endParaRPr>
          </a:p>
          <a:p>
            <a:pPr algn="ctr">
              <a:lnSpc>
                <a:spcPct val="150000"/>
              </a:lnSpc>
            </a:pPr>
            <a:r>
              <a:rPr kumimoji="1" lang="ko-KR" altLang="en-US" sz="2400" dirty="0">
                <a:solidFill>
                  <a:schemeClr val="bg1"/>
                </a:solidFill>
              </a:rPr>
              <a:t>예술미디어융합학과</a:t>
            </a:r>
            <a:r>
              <a:rPr kumimoji="1" lang="en-US" altLang="ko-KR" sz="2400" dirty="0">
                <a:solidFill>
                  <a:schemeClr val="bg1"/>
                </a:solidFill>
              </a:rPr>
              <a:t>(</a:t>
            </a:r>
            <a:r>
              <a:rPr kumimoji="1" lang="ko-KR" altLang="en-US" sz="2400" dirty="0">
                <a:solidFill>
                  <a:schemeClr val="bg1"/>
                </a:solidFill>
              </a:rPr>
              <a:t>대학원</a:t>
            </a:r>
            <a:r>
              <a:rPr kumimoji="1" lang="en-US" altLang="ko-KR" sz="2400" dirty="0">
                <a:solidFill>
                  <a:schemeClr val="bg1"/>
                </a:solidFill>
              </a:rPr>
              <a:t>)</a:t>
            </a:r>
            <a:r>
              <a:rPr kumimoji="1" lang="ko-KR" altLang="en-US" sz="2400" dirty="0">
                <a:solidFill>
                  <a:schemeClr val="bg1"/>
                </a:solidFill>
              </a:rPr>
              <a:t> </a:t>
            </a:r>
          </a:p>
          <a:p>
            <a:pPr algn="ctr">
              <a:lnSpc>
                <a:spcPct val="150000"/>
              </a:lnSpc>
            </a:pPr>
            <a:r>
              <a:rPr kumimoji="1" lang="zh-CN" altLang="ko-KR" sz="2400" dirty="0">
                <a:solidFill>
                  <a:schemeClr val="bg1"/>
                </a:solidFill>
              </a:rPr>
              <a:t>艺术媒体融合学科</a:t>
            </a:r>
            <a:r>
              <a:rPr kumimoji="1" lang="en-US" altLang="zh-CN" sz="2400" dirty="0">
                <a:solidFill>
                  <a:schemeClr val="bg1"/>
                </a:solidFill>
              </a:rPr>
              <a:t>（</a:t>
            </a:r>
            <a:r>
              <a:rPr kumimoji="1" lang="zh-CN" altLang="en-US" sz="2400" dirty="0">
                <a:solidFill>
                  <a:schemeClr val="bg1"/>
                </a:solidFill>
              </a:rPr>
              <a:t>大学院</a:t>
            </a:r>
            <a:r>
              <a:rPr kumimoji="1" lang="en-US" altLang="zh-CN" sz="2400" dirty="0">
                <a:solidFill>
                  <a:schemeClr val="bg1"/>
                </a:solidFill>
              </a:rPr>
              <a:t>）</a:t>
            </a:r>
            <a:endParaRPr kumimoji="1" lang="en-US" altLang="ko-KR" sz="2400" dirty="0">
              <a:solidFill>
                <a:schemeClr val="bg1"/>
              </a:solidFill>
            </a:endParaRPr>
          </a:p>
          <a:p>
            <a:pPr algn="ctr">
              <a:lnSpc>
                <a:spcPct val="150000"/>
              </a:lnSpc>
            </a:pPr>
            <a:r>
              <a:rPr kumimoji="1" lang="ko-KR" altLang="en-US" sz="2800" b="1" dirty="0">
                <a:solidFill>
                  <a:schemeClr val="bg1"/>
                </a:solidFill>
              </a:rPr>
              <a:t>개설 교과목 및 수강 신청 안내 </a:t>
            </a:r>
          </a:p>
          <a:p>
            <a:pPr algn="ctr">
              <a:lnSpc>
                <a:spcPct val="150000"/>
              </a:lnSpc>
            </a:pPr>
            <a:r>
              <a:rPr kumimoji="1" lang="zh-CN" altLang="ko-KR" sz="2800" b="1" dirty="0">
                <a:solidFill>
                  <a:schemeClr val="bg1"/>
                </a:solidFill>
              </a:rPr>
              <a:t>开设科目及课程申请指南</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모서리가 둥근 직사각형 6"/>
          <p:cNvSpPr/>
          <p:nvPr/>
        </p:nvSpPr>
        <p:spPr>
          <a:xfrm>
            <a:off x="134754" y="79022"/>
            <a:ext cx="11921779" cy="1061156"/>
          </a:xfrm>
          <a:prstGeom prst="roundRect">
            <a:avLst>
              <a:gd name="adj" fmla="val 850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5" name="TextBox 4"/>
          <p:cNvSpPr txBox="1"/>
          <p:nvPr/>
        </p:nvSpPr>
        <p:spPr>
          <a:xfrm>
            <a:off x="322387" y="286434"/>
            <a:ext cx="10724445" cy="645160"/>
          </a:xfrm>
          <a:prstGeom prst="rect">
            <a:avLst/>
          </a:prstGeom>
          <a:noFill/>
        </p:spPr>
        <p:txBody>
          <a:bodyPr wrap="square" rtlCol="0">
            <a:spAutoFit/>
          </a:bodyPr>
          <a:lstStyle/>
          <a:p>
            <a:r>
              <a:rPr kumimoji="1" lang="en-US" altLang="ko-KR" sz="3600" b="1" dirty="0">
                <a:solidFill>
                  <a:schemeClr val="bg1"/>
                </a:solidFill>
              </a:rPr>
              <a:t>3.</a:t>
            </a:r>
            <a:r>
              <a:rPr kumimoji="1" lang="ko-KR" altLang="en-US" sz="3600" b="1" dirty="0">
                <a:solidFill>
                  <a:schemeClr val="bg1"/>
                </a:solidFill>
              </a:rPr>
              <a:t> </a:t>
            </a:r>
            <a:r>
              <a:rPr kumimoji="1" lang="zh-CN" altLang="ko-KR" sz="3600" b="1" dirty="0">
                <a:solidFill>
                  <a:schemeClr val="bg1"/>
                </a:solidFill>
              </a:rPr>
              <a:t>科目介绍</a:t>
            </a:r>
            <a:r>
              <a:rPr kumimoji="1" lang="ko-KR" altLang="en-US" sz="3600" b="1" dirty="0">
                <a:solidFill>
                  <a:schemeClr val="bg1"/>
                </a:solidFill>
              </a:rPr>
              <a:t> </a:t>
            </a:r>
          </a:p>
        </p:txBody>
      </p:sp>
      <p:graphicFrame>
        <p:nvGraphicFramePr>
          <p:cNvPr id="4" name="표 3"/>
          <p:cNvGraphicFramePr>
            <a:graphicFrameLocks noGrp="1"/>
          </p:cNvGraphicFramePr>
          <p:nvPr/>
        </p:nvGraphicFramePr>
        <p:xfrm>
          <a:off x="511206" y="1422310"/>
          <a:ext cx="11042361" cy="5102059"/>
        </p:xfrm>
        <a:graphic>
          <a:graphicData uri="http://schemas.openxmlformats.org/drawingml/2006/table">
            <a:tbl>
              <a:tblPr firstRow="1" bandRow="1">
                <a:tableStyleId>{D7AC3CCA-C797-4891-BE02-D94E43425B78}</a:tableStyleId>
              </a:tblPr>
              <a:tblGrid>
                <a:gridCol w="1972502">
                  <a:extLst>
                    <a:ext uri="{9D8B030D-6E8A-4147-A177-3AD203B41FA5}">
                      <a16:colId xmlns:a16="http://schemas.microsoft.com/office/drawing/2014/main" val="20000"/>
                    </a:ext>
                  </a:extLst>
                </a:gridCol>
                <a:gridCol w="9069859">
                  <a:extLst>
                    <a:ext uri="{9D8B030D-6E8A-4147-A177-3AD203B41FA5}">
                      <a16:colId xmlns:a16="http://schemas.microsoft.com/office/drawing/2014/main" val="20001"/>
                    </a:ext>
                  </a:extLst>
                </a:gridCol>
              </a:tblGrid>
              <a:tr h="763650">
                <a:tc>
                  <a:txBody>
                    <a:bodyPr/>
                    <a:lstStyle/>
                    <a:p>
                      <a:pPr algn="ctr" latinLnBrk="1"/>
                      <a:r>
                        <a:rPr lang="zh-CN" altLang="ko-KR" dirty="0"/>
                        <a:t>科目名</a:t>
                      </a:r>
                    </a:p>
                  </a:txBody>
                  <a:tcPr anchor="ctr"/>
                </a:tc>
                <a:tc>
                  <a:txBody>
                    <a:bodyPr/>
                    <a:lstStyle/>
                    <a:p>
                      <a:pPr algn="l" latinLnBrk="1"/>
                      <a:r>
                        <a:rPr lang="en-US" altLang="ko-KR" dirty="0"/>
                        <a:t>(2)</a:t>
                      </a:r>
                      <a:r>
                        <a:rPr lang="ko-KR" altLang="en-US" dirty="0"/>
                        <a:t> </a:t>
                      </a:r>
                      <a:r>
                        <a:rPr lang="zh-CN" altLang="en-US" dirty="0"/>
                        <a:t>古典音乐的历史和理解</a:t>
                      </a:r>
                    </a:p>
                  </a:txBody>
                  <a:tcPr anchor="ctr"/>
                </a:tc>
                <a:extLst>
                  <a:ext uri="{0D108BD9-81ED-4DB2-BD59-A6C34878D82A}">
                    <a16:rowId xmlns:a16="http://schemas.microsoft.com/office/drawing/2014/main" val="10000"/>
                  </a:ext>
                </a:extLst>
              </a:tr>
              <a:tr h="1283809">
                <a:tc>
                  <a:txBody>
                    <a:bodyPr/>
                    <a:lstStyle/>
                    <a:p>
                      <a:pPr algn="ctr" latinLnBrk="1"/>
                      <a:r>
                        <a:rPr lang="zh-CN" altLang="ko-KR" dirty="0"/>
                        <a:t>科目简单介绍</a:t>
                      </a:r>
                    </a:p>
                  </a:txBody>
                  <a:tcPr anchor="ctr"/>
                </a:tc>
                <a:tc>
                  <a:txBody>
                    <a:bodyPr/>
                    <a:lstStyle/>
                    <a:p>
                      <a:pPr latinLnBrk="1"/>
                      <a:r>
                        <a:rPr lang="zh-CN" altLang="en-US" dirty="0"/>
                        <a:t>学习西方古典音乐从起源至今的主要时期、作曲家和代表作品。</a:t>
                      </a:r>
                    </a:p>
                    <a:p>
                      <a:pPr latinLnBrk="1"/>
                      <a:r>
                        <a:rPr lang="zh-CN" altLang="en-US" dirty="0"/>
                        <a:t>认识每个时期的社会和文化背景，了解不同音乐风格和形式的特点。</a:t>
                      </a:r>
                    </a:p>
                  </a:txBody>
                  <a:tcPr anchor="ctr"/>
                </a:tc>
                <a:extLst>
                  <a:ext uri="{0D108BD9-81ED-4DB2-BD59-A6C34878D82A}">
                    <a16:rowId xmlns:a16="http://schemas.microsoft.com/office/drawing/2014/main" val="10001"/>
                  </a:ext>
                </a:extLst>
              </a:tr>
              <a:tr h="763650">
                <a:tc>
                  <a:txBody>
                    <a:bodyPr/>
                    <a:lstStyle/>
                    <a:p>
                      <a:pPr algn="ctr" latinLnBrk="1"/>
                      <a:r>
                        <a:rPr lang="zh-CN" altLang="ko-KR" dirty="0"/>
                        <a:t>教授介绍</a:t>
                      </a:r>
                      <a:r>
                        <a:rPr lang="ko-KR" altLang="en-US" dirty="0"/>
                        <a:t> </a:t>
                      </a:r>
                    </a:p>
                  </a:txBody>
                  <a:tcPr anchor="ctr"/>
                </a:tc>
                <a:tc>
                  <a:txBody>
                    <a:bodyPr/>
                    <a:lstStyle/>
                    <a:p>
                      <a:pPr latinLnBrk="1"/>
                      <a:r>
                        <a:rPr lang="ko-KR" altLang="en-US" dirty="0"/>
                        <a:t>이재완 교수 </a:t>
                      </a:r>
                      <a:r>
                        <a:rPr lang="zh-CN" altLang="ko-KR" dirty="0"/>
                        <a:t>加图立大学</a:t>
                      </a:r>
                      <a:r>
                        <a:rPr lang="en-US" altLang="zh-CN" dirty="0"/>
                        <a:t> </a:t>
                      </a:r>
                      <a:r>
                        <a:rPr lang="zh-CN" altLang="en-US" dirty="0"/>
                        <a:t>音乐学</a:t>
                      </a:r>
                      <a:r>
                        <a:rPr lang="en-US" altLang="zh-CN" dirty="0"/>
                        <a:t> </a:t>
                      </a:r>
                      <a:r>
                        <a:rPr lang="zh-CN" altLang="en-US" dirty="0"/>
                        <a:t>钢琴专业教授</a:t>
                      </a:r>
                    </a:p>
                  </a:txBody>
                  <a:tcPr anchor="ctr"/>
                </a:tc>
                <a:extLst>
                  <a:ext uri="{0D108BD9-81ED-4DB2-BD59-A6C34878D82A}">
                    <a16:rowId xmlns:a16="http://schemas.microsoft.com/office/drawing/2014/main" val="10002"/>
                  </a:ext>
                </a:extLst>
              </a:tr>
              <a:tr h="763650">
                <a:tc>
                  <a:txBody>
                    <a:bodyPr/>
                    <a:lstStyle/>
                    <a:p>
                      <a:pPr algn="ctr" latinLnBrk="1"/>
                      <a:r>
                        <a:rPr lang="zh-CN" altLang="ko-KR" dirty="0"/>
                        <a:t>课程时间</a:t>
                      </a:r>
                    </a:p>
                  </a:txBody>
                  <a:tcPr anchor="ctr"/>
                </a:tc>
                <a:tc>
                  <a:txBody>
                    <a:bodyPr/>
                    <a:lstStyle/>
                    <a:p>
                      <a:pPr latinLnBrk="1"/>
                      <a:r>
                        <a:rPr lang="zh-CN" altLang="ko-KR" dirty="0"/>
                        <a:t>每周一</a:t>
                      </a:r>
                      <a:r>
                        <a:rPr lang="ko-KR" altLang="en-US" dirty="0"/>
                        <a:t> </a:t>
                      </a:r>
                      <a:r>
                        <a:rPr lang="en-US" altLang="ko-KR" dirty="0"/>
                        <a:t>14:00~17:00</a:t>
                      </a:r>
                      <a:r>
                        <a:rPr lang="ko-KR" altLang="en-US" dirty="0"/>
                        <a:t> </a:t>
                      </a:r>
                    </a:p>
                  </a:txBody>
                  <a:tcPr anchor="ctr"/>
                </a:tc>
                <a:extLst>
                  <a:ext uri="{0D108BD9-81ED-4DB2-BD59-A6C34878D82A}">
                    <a16:rowId xmlns:a16="http://schemas.microsoft.com/office/drawing/2014/main" val="10003"/>
                  </a:ext>
                </a:extLst>
              </a:tr>
              <a:tr h="763650">
                <a:tc>
                  <a:txBody>
                    <a:bodyPr/>
                    <a:lstStyle/>
                    <a:p>
                      <a:pPr algn="ctr" latinLnBrk="1"/>
                      <a:r>
                        <a:rPr lang="zh-CN" altLang="ko-KR" dirty="0"/>
                        <a:t>听课对象</a:t>
                      </a:r>
                      <a:r>
                        <a:rPr lang="ko-KR" altLang="en-US" dirty="0"/>
                        <a:t> </a:t>
                      </a:r>
                    </a:p>
                  </a:txBody>
                  <a:tcPr anchor="ctr"/>
                </a:tc>
                <a:tc>
                  <a:txBody>
                    <a:bodyPr/>
                    <a:lstStyle/>
                    <a:p>
                      <a:pPr latinLnBrk="1"/>
                      <a:r>
                        <a:rPr lang="zh-CN" altLang="ko-KR" dirty="0" err="1">
                          <a:solidFill>
                            <a:srgbClr val="0070C0"/>
                          </a:solidFill>
                        </a:rPr>
                        <a:t>共同选修科目</a:t>
                      </a:r>
                      <a:r>
                        <a:rPr lang="en-US" altLang="ko-KR" dirty="0"/>
                        <a:t>,</a:t>
                      </a:r>
                      <a:r>
                        <a:rPr lang="ko-KR" altLang="en-US" dirty="0"/>
                        <a:t> </a:t>
                      </a:r>
                      <a:r>
                        <a:rPr lang="zh-CN" altLang="ko-KR" dirty="0"/>
                        <a:t>所有学生可选</a:t>
                      </a:r>
                      <a:r>
                        <a:rPr lang="en-US" altLang="ko-KR" dirty="0"/>
                        <a:t>,</a:t>
                      </a:r>
                      <a:r>
                        <a:rPr lang="ko-KR" altLang="en-US" dirty="0"/>
                        <a:t>  </a:t>
                      </a:r>
                      <a:r>
                        <a:rPr lang="zh-CN" altLang="ko-KR" dirty="0">
                          <a:solidFill>
                            <a:srgbClr val="FF0000"/>
                          </a:solidFill>
                        </a:rPr>
                        <a:t>特别建议声乐专业博士生申请</a:t>
                      </a:r>
                    </a:p>
                  </a:txBody>
                  <a:tcPr anchor="ctr"/>
                </a:tc>
                <a:extLst>
                  <a:ext uri="{0D108BD9-81ED-4DB2-BD59-A6C34878D82A}">
                    <a16:rowId xmlns:a16="http://schemas.microsoft.com/office/drawing/2014/main" val="10004"/>
                  </a:ext>
                </a:extLst>
              </a:tr>
              <a:tr h="763650">
                <a:tc>
                  <a:txBody>
                    <a:bodyPr/>
                    <a:lstStyle/>
                    <a:p>
                      <a:pPr algn="ctr" latinLnBrk="1"/>
                      <a:r>
                        <a:rPr lang="zh-CN" altLang="ko-KR" dirty="0"/>
                        <a:t>其他</a:t>
                      </a:r>
                    </a:p>
                  </a:txBody>
                  <a:tcPr anchor="ctr"/>
                </a:tc>
                <a:tc>
                  <a:txBody>
                    <a:bodyPr/>
                    <a:lstStyle/>
                    <a:p>
                      <a:pPr latinLnBrk="1"/>
                      <a:r>
                        <a:rPr lang="zh-CN" altLang="en-US" dirty="0"/>
                        <a:t>声乐专业学生撰写论文所需的理论学习指导</a:t>
                      </a:r>
                    </a:p>
                  </a:txBody>
                  <a:tcPr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모서리가 둥근 직사각형 6"/>
          <p:cNvSpPr/>
          <p:nvPr/>
        </p:nvSpPr>
        <p:spPr>
          <a:xfrm>
            <a:off x="134754" y="79022"/>
            <a:ext cx="11921779" cy="1061156"/>
          </a:xfrm>
          <a:prstGeom prst="roundRect">
            <a:avLst>
              <a:gd name="adj" fmla="val 850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5" name="TextBox 4"/>
          <p:cNvSpPr txBox="1"/>
          <p:nvPr/>
        </p:nvSpPr>
        <p:spPr>
          <a:xfrm>
            <a:off x="322387" y="286434"/>
            <a:ext cx="10724445" cy="646331"/>
          </a:xfrm>
          <a:prstGeom prst="rect">
            <a:avLst/>
          </a:prstGeom>
          <a:noFill/>
        </p:spPr>
        <p:txBody>
          <a:bodyPr wrap="square" rtlCol="0">
            <a:spAutoFit/>
          </a:bodyPr>
          <a:lstStyle/>
          <a:p>
            <a:r>
              <a:rPr kumimoji="1" lang="en-US" altLang="ko-KR" sz="3600" b="1" dirty="0">
                <a:solidFill>
                  <a:schemeClr val="bg1"/>
                </a:solidFill>
              </a:rPr>
              <a:t>3.</a:t>
            </a:r>
            <a:r>
              <a:rPr kumimoji="1" lang="ko-KR" altLang="en-US" sz="3600" b="1" dirty="0">
                <a:solidFill>
                  <a:schemeClr val="bg1"/>
                </a:solidFill>
              </a:rPr>
              <a:t> 교과목 소개 </a:t>
            </a:r>
          </a:p>
        </p:txBody>
      </p:sp>
      <p:graphicFrame>
        <p:nvGraphicFramePr>
          <p:cNvPr id="4" name="표 3"/>
          <p:cNvGraphicFramePr>
            <a:graphicFrameLocks noGrp="1"/>
          </p:cNvGraphicFramePr>
          <p:nvPr/>
        </p:nvGraphicFramePr>
        <p:xfrm>
          <a:off x="511206" y="1422310"/>
          <a:ext cx="11042361" cy="5102059"/>
        </p:xfrm>
        <a:graphic>
          <a:graphicData uri="http://schemas.openxmlformats.org/drawingml/2006/table">
            <a:tbl>
              <a:tblPr firstRow="1" bandRow="1">
                <a:tableStyleId>{D7AC3CCA-C797-4891-BE02-D94E43425B78}</a:tableStyleId>
              </a:tblPr>
              <a:tblGrid>
                <a:gridCol w="1972502">
                  <a:extLst>
                    <a:ext uri="{9D8B030D-6E8A-4147-A177-3AD203B41FA5}">
                      <a16:colId xmlns:a16="http://schemas.microsoft.com/office/drawing/2014/main" val="20000"/>
                    </a:ext>
                  </a:extLst>
                </a:gridCol>
                <a:gridCol w="9069859">
                  <a:extLst>
                    <a:ext uri="{9D8B030D-6E8A-4147-A177-3AD203B41FA5}">
                      <a16:colId xmlns:a16="http://schemas.microsoft.com/office/drawing/2014/main" val="20001"/>
                    </a:ext>
                  </a:extLst>
                </a:gridCol>
              </a:tblGrid>
              <a:tr h="763650">
                <a:tc>
                  <a:txBody>
                    <a:bodyPr/>
                    <a:lstStyle/>
                    <a:p>
                      <a:pPr algn="ctr" latinLnBrk="1"/>
                      <a:r>
                        <a:rPr lang="ko-KR" altLang="en-US" dirty="0"/>
                        <a:t>교과목 명 </a:t>
                      </a:r>
                    </a:p>
                  </a:txBody>
                  <a:tcPr anchor="ctr"/>
                </a:tc>
                <a:tc>
                  <a:txBody>
                    <a:bodyPr/>
                    <a:lstStyle/>
                    <a:p>
                      <a:pPr algn="l" latinLnBrk="1"/>
                      <a:r>
                        <a:rPr lang="en-US" altLang="ko-KR" dirty="0"/>
                        <a:t>(3)</a:t>
                      </a:r>
                      <a:r>
                        <a:rPr lang="ko-KR" altLang="en-US" dirty="0"/>
                        <a:t> 현대음악의 이해 </a:t>
                      </a:r>
                    </a:p>
                  </a:txBody>
                  <a:tcPr anchor="ctr"/>
                </a:tc>
                <a:extLst>
                  <a:ext uri="{0D108BD9-81ED-4DB2-BD59-A6C34878D82A}">
                    <a16:rowId xmlns:a16="http://schemas.microsoft.com/office/drawing/2014/main" val="10000"/>
                  </a:ext>
                </a:extLst>
              </a:tr>
              <a:tr h="1283809">
                <a:tc>
                  <a:txBody>
                    <a:bodyPr/>
                    <a:lstStyle/>
                    <a:p>
                      <a:pPr algn="ctr" latinLnBrk="1"/>
                      <a:r>
                        <a:rPr lang="ko-KR" altLang="en-US" dirty="0"/>
                        <a:t>교과목 간략 소개</a:t>
                      </a:r>
                    </a:p>
                  </a:txBody>
                  <a:tcPr anchor="ctr"/>
                </a:tc>
                <a:tc>
                  <a:txBody>
                    <a:bodyPr/>
                    <a:lstStyle/>
                    <a:p>
                      <a:pPr algn="l" latinLnBrk="1"/>
                      <a:r>
                        <a:rPr lang="en-US" altLang="ko-KR" dirty="0"/>
                        <a:t>20</a:t>
                      </a:r>
                      <a:r>
                        <a:rPr lang="ko-KR" altLang="en-US" dirty="0"/>
                        <a:t>세기부터 </a:t>
                      </a:r>
                      <a:r>
                        <a:rPr lang="en-US" altLang="ko-KR" dirty="0"/>
                        <a:t>21</a:t>
                      </a:r>
                      <a:r>
                        <a:rPr lang="ko-KR" altLang="en-US" dirty="0"/>
                        <a:t>세기 현대까지 </a:t>
                      </a:r>
                      <a:r>
                        <a:rPr lang="ko-KR" altLang="en-US" dirty="0" err="1"/>
                        <a:t>음악양식의</a:t>
                      </a:r>
                      <a:r>
                        <a:rPr lang="ko-KR" altLang="en-US" dirty="0"/>
                        <a:t> 변화 과정 속에서 창작과 </a:t>
                      </a:r>
                      <a:r>
                        <a:rPr lang="ko-KR" altLang="en-US" dirty="0" err="1"/>
                        <a:t>무대연주</a:t>
                      </a:r>
                      <a:r>
                        <a:rPr lang="en-US" altLang="ko-KR" dirty="0"/>
                        <a:t>,</a:t>
                      </a:r>
                      <a:r>
                        <a:rPr lang="ko-KR" altLang="en-US" dirty="0"/>
                        <a:t> 미디어를 통한 문화콘텐츠로서의 양상 등 다양한 관점을 통해 현대 음악을 조명하고 과거에서 현재로 이어지는 커다란 흐름을 고찰하여 </a:t>
                      </a:r>
                      <a:r>
                        <a:rPr lang="ko-KR" altLang="en-US" spc="-150" dirty="0"/>
                        <a:t>미래를 위한 넓은 시야를 가질 수 있도록 한다</a:t>
                      </a:r>
                      <a:r>
                        <a:rPr lang="en-US" altLang="ko-KR" spc="-150" dirty="0"/>
                        <a:t>.</a:t>
                      </a:r>
                      <a:r>
                        <a:rPr lang="ko-KR" altLang="en-US" spc="-150" dirty="0"/>
                        <a:t> </a:t>
                      </a:r>
                    </a:p>
                  </a:txBody>
                  <a:tcPr anchor="ctr"/>
                </a:tc>
                <a:extLst>
                  <a:ext uri="{0D108BD9-81ED-4DB2-BD59-A6C34878D82A}">
                    <a16:rowId xmlns:a16="http://schemas.microsoft.com/office/drawing/2014/main" val="10001"/>
                  </a:ext>
                </a:extLst>
              </a:tr>
              <a:tr h="763650">
                <a:tc>
                  <a:txBody>
                    <a:bodyPr/>
                    <a:lstStyle/>
                    <a:p>
                      <a:pPr algn="ctr" latinLnBrk="1"/>
                      <a:r>
                        <a:rPr lang="ko-KR" altLang="en-US" dirty="0"/>
                        <a:t>담당교수 소개 </a:t>
                      </a:r>
                    </a:p>
                  </a:txBody>
                  <a:tcPr anchor="ctr"/>
                </a:tc>
                <a:tc>
                  <a:txBody>
                    <a:bodyPr/>
                    <a:lstStyle/>
                    <a:p>
                      <a:pPr latinLnBrk="1"/>
                      <a:r>
                        <a:rPr lang="ko-KR" altLang="en-US" dirty="0" err="1"/>
                        <a:t>한옥미</a:t>
                      </a:r>
                      <a:r>
                        <a:rPr lang="ko-KR" altLang="en-US" dirty="0"/>
                        <a:t> 교수 </a:t>
                      </a:r>
                      <a:r>
                        <a:rPr lang="en-US" altLang="ko-KR" dirty="0"/>
                        <a:t>(</a:t>
                      </a:r>
                      <a:r>
                        <a:rPr lang="ko-KR" altLang="en-US" dirty="0"/>
                        <a:t>가톨릭대학교 음악과 작곡 전공</a:t>
                      </a:r>
                      <a:r>
                        <a:rPr lang="en-US" altLang="ko-KR" dirty="0"/>
                        <a:t>)</a:t>
                      </a:r>
                      <a:r>
                        <a:rPr lang="ko-KR" altLang="en-US" dirty="0"/>
                        <a:t> </a:t>
                      </a:r>
                    </a:p>
                  </a:txBody>
                  <a:tcPr anchor="ctr"/>
                </a:tc>
                <a:extLst>
                  <a:ext uri="{0D108BD9-81ED-4DB2-BD59-A6C34878D82A}">
                    <a16:rowId xmlns:a16="http://schemas.microsoft.com/office/drawing/2014/main" val="10002"/>
                  </a:ext>
                </a:extLst>
              </a:tr>
              <a:tr h="763650">
                <a:tc>
                  <a:txBody>
                    <a:bodyPr/>
                    <a:lstStyle/>
                    <a:p>
                      <a:pPr algn="ctr" latinLnBrk="1"/>
                      <a:r>
                        <a:rPr lang="ko-KR" altLang="en-US" dirty="0"/>
                        <a:t>수업 시간 </a:t>
                      </a:r>
                    </a:p>
                  </a:txBody>
                  <a:tcPr anchor="ctr"/>
                </a:tc>
                <a:tc>
                  <a:txBody>
                    <a:bodyPr/>
                    <a:lstStyle/>
                    <a:p>
                      <a:pPr latinLnBrk="1"/>
                      <a:r>
                        <a:rPr lang="ko-KR" altLang="en-US" dirty="0"/>
                        <a:t>화요일 </a:t>
                      </a:r>
                      <a:r>
                        <a:rPr lang="en-US" altLang="ko-KR" dirty="0"/>
                        <a:t>10:00~1:00</a:t>
                      </a:r>
                      <a:r>
                        <a:rPr lang="ko-KR" altLang="en-US" dirty="0"/>
                        <a:t> </a:t>
                      </a:r>
                    </a:p>
                  </a:txBody>
                  <a:tcPr anchor="ctr"/>
                </a:tc>
                <a:extLst>
                  <a:ext uri="{0D108BD9-81ED-4DB2-BD59-A6C34878D82A}">
                    <a16:rowId xmlns:a16="http://schemas.microsoft.com/office/drawing/2014/main" val="10003"/>
                  </a:ext>
                </a:extLst>
              </a:tr>
              <a:tr h="763650">
                <a:tc>
                  <a:txBody>
                    <a:bodyPr/>
                    <a:lstStyle/>
                    <a:p>
                      <a:pPr algn="ctr" latinLnBrk="1"/>
                      <a:r>
                        <a:rPr lang="ko-KR" altLang="en-US" dirty="0"/>
                        <a:t>수강 대상 </a:t>
                      </a:r>
                    </a:p>
                  </a:txBody>
                  <a:tcPr anchor="ctr"/>
                </a:tc>
                <a:tc>
                  <a:txBody>
                    <a:bodyPr/>
                    <a:lstStyle/>
                    <a:p>
                      <a:pPr latinLnBrk="1"/>
                      <a:r>
                        <a:rPr lang="ko-KR" altLang="en-US" dirty="0" err="1">
                          <a:solidFill>
                            <a:srgbClr val="0070C0"/>
                          </a:solidFill>
                        </a:rPr>
                        <a:t>공통선택</a:t>
                      </a:r>
                      <a:r>
                        <a:rPr lang="ko-KR" altLang="en-US" dirty="0">
                          <a:solidFill>
                            <a:srgbClr val="0070C0"/>
                          </a:solidFill>
                        </a:rPr>
                        <a:t> 교과목</a:t>
                      </a:r>
                      <a:r>
                        <a:rPr lang="en-US" altLang="ko-KR" dirty="0"/>
                        <a:t>,</a:t>
                      </a:r>
                      <a:r>
                        <a:rPr lang="ko-KR" altLang="en-US" dirty="0"/>
                        <a:t> 모든 </a:t>
                      </a:r>
                      <a:r>
                        <a:rPr lang="ko-KR" altLang="en-US" dirty="0" err="1"/>
                        <a:t>전공생</a:t>
                      </a:r>
                      <a:r>
                        <a:rPr lang="ko-KR" altLang="en-US" dirty="0"/>
                        <a:t> 대상</a:t>
                      </a:r>
                      <a:r>
                        <a:rPr lang="en-US" altLang="ko-KR" dirty="0"/>
                        <a:t>,</a:t>
                      </a:r>
                      <a:r>
                        <a:rPr lang="ko-KR" altLang="en-US" dirty="0"/>
                        <a:t> 특히 </a:t>
                      </a:r>
                      <a:r>
                        <a:rPr lang="ko-KR" altLang="en-US" dirty="0">
                          <a:solidFill>
                            <a:srgbClr val="FF0000"/>
                          </a:solidFill>
                        </a:rPr>
                        <a:t>성악전공 </a:t>
                      </a:r>
                      <a:r>
                        <a:rPr lang="ko-KR" altLang="en-US" dirty="0" err="1">
                          <a:solidFill>
                            <a:srgbClr val="FF0000"/>
                          </a:solidFill>
                        </a:rPr>
                        <a:t>박사생</a:t>
                      </a:r>
                      <a:r>
                        <a:rPr lang="ko-KR" altLang="en-US" dirty="0">
                          <a:solidFill>
                            <a:srgbClr val="FF0000"/>
                          </a:solidFill>
                        </a:rPr>
                        <a:t> 권장 </a:t>
                      </a:r>
                      <a:endParaRPr lang="ko-KR" altLang="en-US" dirty="0"/>
                    </a:p>
                  </a:txBody>
                  <a:tcPr anchor="ctr"/>
                </a:tc>
                <a:extLst>
                  <a:ext uri="{0D108BD9-81ED-4DB2-BD59-A6C34878D82A}">
                    <a16:rowId xmlns:a16="http://schemas.microsoft.com/office/drawing/2014/main" val="10004"/>
                  </a:ext>
                </a:extLst>
              </a:tr>
              <a:tr h="763650">
                <a:tc>
                  <a:txBody>
                    <a:bodyPr/>
                    <a:lstStyle/>
                    <a:p>
                      <a:pPr algn="ctr" latinLnBrk="1"/>
                      <a:r>
                        <a:rPr lang="ko-KR" altLang="en-US" dirty="0"/>
                        <a:t>참고 사항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ko-KR" altLang="en-US" dirty="0"/>
                        <a:t>미디어와 성악</a:t>
                      </a:r>
                      <a:r>
                        <a:rPr lang="en-US" altLang="ko-KR" dirty="0"/>
                        <a:t>,</a:t>
                      </a:r>
                      <a:r>
                        <a:rPr lang="ko-KR" altLang="en-US" dirty="0"/>
                        <a:t> 과거와 현대의 융합 방법을 </a:t>
                      </a:r>
                      <a:r>
                        <a:rPr lang="ko-KR" altLang="en-US" dirty="0" err="1"/>
                        <a:t>깊이있게</a:t>
                      </a:r>
                      <a:r>
                        <a:rPr lang="ko-KR" altLang="en-US" dirty="0"/>
                        <a:t> 논할 수 있는 수업으로 </a:t>
                      </a:r>
                      <a:r>
                        <a:rPr lang="ko-KR" altLang="en-US" dirty="0">
                          <a:solidFill>
                            <a:srgbClr val="FF0000"/>
                          </a:solidFill>
                        </a:rPr>
                        <a:t>박사 </a:t>
                      </a:r>
                      <a:r>
                        <a:rPr lang="ko-KR" altLang="en-US" dirty="0" err="1">
                          <a:solidFill>
                            <a:srgbClr val="FF0000"/>
                          </a:solidFill>
                        </a:rPr>
                        <a:t>전공생</a:t>
                      </a:r>
                      <a:r>
                        <a:rPr lang="ko-KR" altLang="en-US" dirty="0" err="1"/>
                        <a:t>에게</a:t>
                      </a:r>
                      <a:r>
                        <a:rPr lang="ko-KR" altLang="en-US" dirty="0"/>
                        <a:t> 특별히 권장함</a:t>
                      </a:r>
                      <a:endParaRPr lang="en-US" altLang="ko-KR" dirty="0"/>
                    </a:p>
                  </a:txBody>
                  <a:tcPr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모서리가 둥근 직사각형 6"/>
          <p:cNvSpPr/>
          <p:nvPr/>
        </p:nvSpPr>
        <p:spPr>
          <a:xfrm>
            <a:off x="134754" y="79022"/>
            <a:ext cx="11921779" cy="1061156"/>
          </a:xfrm>
          <a:prstGeom prst="roundRect">
            <a:avLst>
              <a:gd name="adj" fmla="val 850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5" name="TextBox 4"/>
          <p:cNvSpPr txBox="1"/>
          <p:nvPr/>
        </p:nvSpPr>
        <p:spPr>
          <a:xfrm>
            <a:off x="322387" y="286434"/>
            <a:ext cx="10724445" cy="645160"/>
          </a:xfrm>
          <a:prstGeom prst="rect">
            <a:avLst/>
          </a:prstGeom>
          <a:noFill/>
        </p:spPr>
        <p:txBody>
          <a:bodyPr wrap="square" rtlCol="0">
            <a:spAutoFit/>
          </a:bodyPr>
          <a:lstStyle/>
          <a:p>
            <a:r>
              <a:rPr kumimoji="1" lang="en-US" altLang="ko-KR" sz="3600" b="1" dirty="0">
                <a:solidFill>
                  <a:schemeClr val="bg1"/>
                </a:solidFill>
              </a:rPr>
              <a:t>3.</a:t>
            </a:r>
            <a:r>
              <a:rPr kumimoji="1" lang="ko-KR" altLang="en-US" sz="3600" b="1" dirty="0">
                <a:solidFill>
                  <a:schemeClr val="bg1"/>
                </a:solidFill>
              </a:rPr>
              <a:t> </a:t>
            </a:r>
            <a:r>
              <a:rPr kumimoji="1" lang="zh-CN" altLang="ko-KR" sz="3600" b="1" dirty="0">
                <a:solidFill>
                  <a:schemeClr val="bg1"/>
                </a:solidFill>
              </a:rPr>
              <a:t>科目介绍</a:t>
            </a:r>
          </a:p>
        </p:txBody>
      </p:sp>
      <p:graphicFrame>
        <p:nvGraphicFramePr>
          <p:cNvPr id="4" name="표 3"/>
          <p:cNvGraphicFramePr>
            <a:graphicFrameLocks noGrp="1"/>
          </p:cNvGraphicFramePr>
          <p:nvPr/>
        </p:nvGraphicFramePr>
        <p:xfrm>
          <a:off x="511206" y="1422310"/>
          <a:ext cx="11042361" cy="5102059"/>
        </p:xfrm>
        <a:graphic>
          <a:graphicData uri="http://schemas.openxmlformats.org/drawingml/2006/table">
            <a:tbl>
              <a:tblPr firstRow="1" bandRow="1">
                <a:tableStyleId>{D7AC3CCA-C797-4891-BE02-D94E43425B78}</a:tableStyleId>
              </a:tblPr>
              <a:tblGrid>
                <a:gridCol w="1972502">
                  <a:extLst>
                    <a:ext uri="{9D8B030D-6E8A-4147-A177-3AD203B41FA5}">
                      <a16:colId xmlns:a16="http://schemas.microsoft.com/office/drawing/2014/main" val="20000"/>
                    </a:ext>
                  </a:extLst>
                </a:gridCol>
                <a:gridCol w="9069859">
                  <a:extLst>
                    <a:ext uri="{9D8B030D-6E8A-4147-A177-3AD203B41FA5}">
                      <a16:colId xmlns:a16="http://schemas.microsoft.com/office/drawing/2014/main" val="20001"/>
                    </a:ext>
                  </a:extLst>
                </a:gridCol>
              </a:tblGrid>
              <a:tr h="763650">
                <a:tc>
                  <a:txBody>
                    <a:bodyPr/>
                    <a:lstStyle/>
                    <a:p>
                      <a:pPr algn="ctr" latinLnBrk="1"/>
                      <a:r>
                        <a:rPr lang="zh-CN" altLang="ko-KR" dirty="0"/>
                        <a:t>科目名</a:t>
                      </a:r>
                    </a:p>
                  </a:txBody>
                  <a:tcPr anchor="ctr"/>
                </a:tc>
                <a:tc>
                  <a:txBody>
                    <a:bodyPr/>
                    <a:lstStyle/>
                    <a:p>
                      <a:pPr algn="l" latinLnBrk="1"/>
                      <a:r>
                        <a:rPr lang="en-US" altLang="ko-KR" dirty="0"/>
                        <a:t>(3)</a:t>
                      </a:r>
                      <a:r>
                        <a:rPr lang="ko-KR" altLang="en-US" dirty="0"/>
                        <a:t> </a:t>
                      </a:r>
                      <a:r>
                        <a:rPr lang="zh-CN" altLang="ko-KR" dirty="0"/>
                        <a:t>现代音乐的理解</a:t>
                      </a:r>
                      <a:r>
                        <a:rPr lang="ko-KR" altLang="en-US" dirty="0"/>
                        <a:t> </a:t>
                      </a:r>
                    </a:p>
                  </a:txBody>
                  <a:tcPr anchor="ctr"/>
                </a:tc>
                <a:extLst>
                  <a:ext uri="{0D108BD9-81ED-4DB2-BD59-A6C34878D82A}">
                    <a16:rowId xmlns:a16="http://schemas.microsoft.com/office/drawing/2014/main" val="10000"/>
                  </a:ext>
                </a:extLst>
              </a:tr>
              <a:tr h="1283809">
                <a:tc>
                  <a:txBody>
                    <a:bodyPr/>
                    <a:lstStyle/>
                    <a:p>
                      <a:pPr algn="ctr" latinLnBrk="1"/>
                      <a:r>
                        <a:rPr lang="zh-CN" altLang="ko-KR" dirty="0"/>
                        <a:t>科目简介</a:t>
                      </a:r>
                    </a:p>
                  </a:txBody>
                  <a:tcPr anchor="ctr"/>
                </a:tc>
                <a:tc>
                  <a:txBody>
                    <a:bodyPr/>
                    <a:lstStyle/>
                    <a:p>
                      <a:pPr algn="l" latinLnBrk="1"/>
                      <a:r>
                        <a:rPr lang="zh-CN" altLang="en-US" spc="-150" dirty="0"/>
                        <a:t>本课程从</a:t>
                      </a:r>
                      <a:r>
                        <a:rPr lang="en-US" altLang="zh-CN" spc="-150" dirty="0"/>
                        <a:t> 20 </a:t>
                      </a:r>
                      <a:r>
                        <a:rPr lang="zh-CN" altLang="en-US" spc="-150" dirty="0"/>
                        <a:t>世纪到</a:t>
                      </a:r>
                      <a:r>
                        <a:rPr lang="en-US" altLang="zh-CN" spc="-150" dirty="0"/>
                        <a:t> 21 </a:t>
                      </a:r>
                      <a:r>
                        <a:rPr lang="zh-CN" altLang="en-US" spc="-150" dirty="0"/>
                        <a:t>世纪音乐风格变化的过程中，从当代音乐的创作、舞台表演以及通过媒体作为文化内容等多个角度对当代音乐进行研究，并思考从过去到现在的巨大流动，从而使学生能够以更广阔的视角展望未来。</a:t>
                      </a:r>
                    </a:p>
                  </a:txBody>
                  <a:tcPr anchor="ctr"/>
                </a:tc>
                <a:extLst>
                  <a:ext uri="{0D108BD9-81ED-4DB2-BD59-A6C34878D82A}">
                    <a16:rowId xmlns:a16="http://schemas.microsoft.com/office/drawing/2014/main" val="10001"/>
                  </a:ext>
                </a:extLst>
              </a:tr>
              <a:tr h="763650">
                <a:tc>
                  <a:txBody>
                    <a:bodyPr/>
                    <a:lstStyle/>
                    <a:p>
                      <a:pPr algn="ctr" latinLnBrk="1"/>
                      <a:r>
                        <a:rPr lang="zh-CN" altLang="ko-KR" dirty="0"/>
                        <a:t>教授介绍</a:t>
                      </a:r>
                    </a:p>
                  </a:txBody>
                  <a:tcPr anchor="ctr"/>
                </a:tc>
                <a:tc>
                  <a:txBody>
                    <a:bodyPr/>
                    <a:lstStyle/>
                    <a:p>
                      <a:pPr latinLnBrk="1"/>
                      <a:r>
                        <a:rPr lang="ko-KR" altLang="en-US" dirty="0" err="1"/>
                        <a:t>한옥미</a:t>
                      </a:r>
                      <a:r>
                        <a:rPr lang="ko-KR" altLang="en-US" dirty="0"/>
                        <a:t> 교수 </a:t>
                      </a:r>
                      <a:r>
                        <a:rPr lang="zh-CN" altLang="ko-KR" dirty="0"/>
                        <a:t>加图立大学</a:t>
                      </a:r>
                      <a:r>
                        <a:rPr lang="en-US" altLang="zh-CN" dirty="0"/>
                        <a:t> </a:t>
                      </a:r>
                      <a:r>
                        <a:rPr lang="zh-CN" altLang="en-US" dirty="0"/>
                        <a:t>音乐作曲专业教授</a:t>
                      </a:r>
                    </a:p>
                  </a:txBody>
                  <a:tcPr anchor="ctr"/>
                </a:tc>
                <a:extLst>
                  <a:ext uri="{0D108BD9-81ED-4DB2-BD59-A6C34878D82A}">
                    <a16:rowId xmlns:a16="http://schemas.microsoft.com/office/drawing/2014/main" val="10002"/>
                  </a:ext>
                </a:extLst>
              </a:tr>
              <a:tr h="763650">
                <a:tc>
                  <a:txBody>
                    <a:bodyPr/>
                    <a:lstStyle/>
                    <a:p>
                      <a:pPr algn="ctr" latinLnBrk="1"/>
                      <a:r>
                        <a:rPr lang="zh-CN" altLang="ko-KR" dirty="0"/>
                        <a:t>课程时间</a:t>
                      </a:r>
                    </a:p>
                  </a:txBody>
                  <a:tcPr anchor="ctr"/>
                </a:tc>
                <a:tc>
                  <a:txBody>
                    <a:bodyPr/>
                    <a:lstStyle/>
                    <a:p>
                      <a:pPr latinLnBrk="1"/>
                      <a:r>
                        <a:rPr lang="zh-CN" altLang="ko-KR" dirty="0"/>
                        <a:t>每周二</a:t>
                      </a:r>
                      <a:r>
                        <a:rPr lang="ko-KR" altLang="en-US" dirty="0"/>
                        <a:t> </a:t>
                      </a:r>
                      <a:r>
                        <a:rPr lang="en-US" altLang="ko-KR" dirty="0"/>
                        <a:t>10:00~13:00</a:t>
                      </a:r>
                      <a:r>
                        <a:rPr lang="ko-KR" altLang="en-US" dirty="0"/>
                        <a:t> </a:t>
                      </a:r>
                    </a:p>
                  </a:txBody>
                  <a:tcPr anchor="ctr"/>
                </a:tc>
                <a:extLst>
                  <a:ext uri="{0D108BD9-81ED-4DB2-BD59-A6C34878D82A}">
                    <a16:rowId xmlns:a16="http://schemas.microsoft.com/office/drawing/2014/main" val="10003"/>
                  </a:ext>
                </a:extLst>
              </a:tr>
              <a:tr h="763650">
                <a:tc>
                  <a:txBody>
                    <a:bodyPr/>
                    <a:lstStyle/>
                    <a:p>
                      <a:pPr algn="ctr" latinLnBrk="1"/>
                      <a:r>
                        <a:rPr lang="zh-CN" altLang="ko-KR" dirty="0"/>
                        <a:t>听课对象</a:t>
                      </a:r>
                    </a:p>
                  </a:txBody>
                  <a:tcPr anchor="ctr"/>
                </a:tc>
                <a:tc>
                  <a:txBody>
                    <a:bodyPr/>
                    <a:lstStyle/>
                    <a:p>
                      <a:pPr latinLnBrk="1"/>
                      <a:r>
                        <a:rPr lang="zh-CN" altLang="ko-KR" dirty="0" err="1">
                          <a:solidFill>
                            <a:srgbClr val="0070C0"/>
                          </a:solidFill>
                        </a:rPr>
                        <a:t>共同选修科目</a:t>
                      </a:r>
                      <a:r>
                        <a:rPr lang="en-US" altLang="ko-KR" dirty="0"/>
                        <a:t>,</a:t>
                      </a:r>
                      <a:r>
                        <a:rPr lang="ko-KR" altLang="en-US" dirty="0"/>
                        <a:t> </a:t>
                      </a:r>
                      <a:r>
                        <a:rPr lang="ko-KR" altLang="en-US" sz="1800" dirty="0">
                          <a:sym typeface="+mn-ea"/>
                        </a:rPr>
                        <a:t> </a:t>
                      </a:r>
                      <a:r>
                        <a:rPr lang="zh-CN" altLang="ko-KR" sz="1800" dirty="0">
                          <a:sym typeface="+mn-ea"/>
                        </a:rPr>
                        <a:t>所有学生可选</a:t>
                      </a:r>
                      <a:r>
                        <a:rPr lang="en-US" altLang="ko-KR" sz="1800" dirty="0">
                          <a:sym typeface="+mn-ea"/>
                        </a:rPr>
                        <a:t>,</a:t>
                      </a:r>
                      <a:r>
                        <a:rPr lang="ko-KR" altLang="en-US" sz="1800" dirty="0">
                          <a:sym typeface="+mn-ea"/>
                        </a:rPr>
                        <a:t>  </a:t>
                      </a:r>
                      <a:r>
                        <a:rPr lang="zh-CN" altLang="ko-KR" sz="1800" dirty="0">
                          <a:solidFill>
                            <a:srgbClr val="FF0000"/>
                          </a:solidFill>
                          <a:sym typeface="+mn-ea"/>
                        </a:rPr>
                        <a:t>特别建议声乐专业博士生申请</a:t>
                      </a:r>
                      <a:endParaRPr lang="ko-KR" altLang="en-US" dirty="0"/>
                    </a:p>
                  </a:txBody>
                  <a:tcPr anchor="ctr"/>
                </a:tc>
                <a:extLst>
                  <a:ext uri="{0D108BD9-81ED-4DB2-BD59-A6C34878D82A}">
                    <a16:rowId xmlns:a16="http://schemas.microsoft.com/office/drawing/2014/main" val="10004"/>
                  </a:ext>
                </a:extLst>
              </a:tr>
              <a:tr h="763650">
                <a:tc>
                  <a:txBody>
                    <a:bodyPr/>
                    <a:lstStyle/>
                    <a:p>
                      <a:pPr algn="ctr" latinLnBrk="1"/>
                      <a:r>
                        <a:rPr lang="zh-CN" altLang="ko-KR" dirty="0"/>
                        <a:t>其他</a:t>
                      </a:r>
                      <a:r>
                        <a:rPr lang="ko-KR" altLang="en-US" dirty="0"/>
                        <a:t>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zh-CN" altLang="en-US" dirty="0"/>
                        <a:t>特别推荐给</a:t>
                      </a:r>
                      <a:r>
                        <a:rPr lang="zh-CN" altLang="en-US" dirty="0">
                          <a:solidFill>
                            <a:srgbClr val="FF0000"/>
                          </a:solidFill>
                        </a:rPr>
                        <a:t>博士生</a:t>
                      </a:r>
                      <a:r>
                        <a:rPr lang="zh-CN" altLang="en-US" dirty="0"/>
                        <a:t>，因为它深入探讨了媒体和声乐表演，以及过去和现在的交汇方式</a:t>
                      </a:r>
                    </a:p>
                  </a:txBody>
                  <a:tcPr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모서리가 둥근 직사각형 6"/>
          <p:cNvSpPr/>
          <p:nvPr/>
        </p:nvSpPr>
        <p:spPr>
          <a:xfrm>
            <a:off x="134754" y="79022"/>
            <a:ext cx="11921779" cy="1061156"/>
          </a:xfrm>
          <a:prstGeom prst="roundRect">
            <a:avLst>
              <a:gd name="adj" fmla="val 850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5" name="TextBox 4"/>
          <p:cNvSpPr txBox="1"/>
          <p:nvPr/>
        </p:nvSpPr>
        <p:spPr>
          <a:xfrm>
            <a:off x="322387" y="286434"/>
            <a:ext cx="10724445" cy="646331"/>
          </a:xfrm>
          <a:prstGeom prst="rect">
            <a:avLst/>
          </a:prstGeom>
          <a:noFill/>
        </p:spPr>
        <p:txBody>
          <a:bodyPr wrap="square" rtlCol="0">
            <a:spAutoFit/>
          </a:bodyPr>
          <a:lstStyle/>
          <a:p>
            <a:r>
              <a:rPr kumimoji="1" lang="en-US" altLang="ko-KR" sz="3600" b="1" dirty="0">
                <a:solidFill>
                  <a:schemeClr val="bg1"/>
                </a:solidFill>
              </a:rPr>
              <a:t>3.</a:t>
            </a:r>
            <a:r>
              <a:rPr kumimoji="1" lang="ko-KR" altLang="en-US" sz="3600" b="1" dirty="0">
                <a:solidFill>
                  <a:schemeClr val="bg1"/>
                </a:solidFill>
              </a:rPr>
              <a:t> 교과목 소개 </a:t>
            </a:r>
          </a:p>
        </p:txBody>
      </p:sp>
      <p:graphicFrame>
        <p:nvGraphicFramePr>
          <p:cNvPr id="4" name="표 3"/>
          <p:cNvGraphicFramePr>
            <a:graphicFrameLocks noGrp="1"/>
          </p:cNvGraphicFramePr>
          <p:nvPr/>
        </p:nvGraphicFramePr>
        <p:xfrm>
          <a:off x="511206" y="1422310"/>
          <a:ext cx="11042361" cy="5102059"/>
        </p:xfrm>
        <a:graphic>
          <a:graphicData uri="http://schemas.openxmlformats.org/drawingml/2006/table">
            <a:tbl>
              <a:tblPr firstRow="1" bandRow="1">
                <a:tableStyleId>{D7AC3CCA-C797-4891-BE02-D94E43425B78}</a:tableStyleId>
              </a:tblPr>
              <a:tblGrid>
                <a:gridCol w="1972502">
                  <a:extLst>
                    <a:ext uri="{9D8B030D-6E8A-4147-A177-3AD203B41FA5}">
                      <a16:colId xmlns:a16="http://schemas.microsoft.com/office/drawing/2014/main" val="20000"/>
                    </a:ext>
                  </a:extLst>
                </a:gridCol>
                <a:gridCol w="9069859">
                  <a:extLst>
                    <a:ext uri="{9D8B030D-6E8A-4147-A177-3AD203B41FA5}">
                      <a16:colId xmlns:a16="http://schemas.microsoft.com/office/drawing/2014/main" val="20001"/>
                    </a:ext>
                  </a:extLst>
                </a:gridCol>
              </a:tblGrid>
              <a:tr h="763650">
                <a:tc>
                  <a:txBody>
                    <a:bodyPr/>
                    <a:lstStyle/>
                    <a:p>
                      <a:pPr algn="ctr" latinLnBrk="1"/>
                      <a:r>
                        <a:rPr lang="ko-KR" altLang="en-US" dirty="0"/>
                        <a:t>교과목 명 </a:t>
                      </a:r>
                    </a:p>
                  </a:txBody>
                  <a:tcPr anchor="ctr"/>
                </a:tc>
                <a:tc>
                  <a:txBody>
                    <a:bodyPr/>
                    <a:lstStyle/>
                    <a:p>
                      <a:pPr algn="l" latinLnBrk="1"/>
                      <a:r>
                        <a:rPr lang="en-US" altLang="ko-KR" dirty="0"/>
                        <a:t>(4)</a:t>
                      </a:r>
                      <a:r>
                        <a:rPr lang="ko-KR" altLang="en-US" dirty="0"/>
                        <a:t> 인공지능 문화의 이해 </a:t>
                      </a:r>
                    </a:p>
                  </a:txBody>
                  <a:tcPr anchor="ctr"/>
                </a:tc>
                <a:extLst>
                  <a:ext uri="{0D108BD9-81ED-4DB2-BD59-A6C34878D82A}">
                    <a16:rowId xmlns:a16="http://schemas.microsoft.com/office/drawing/2014/main" val="10000"/>
                  </a:ext>
                </a:extLst>
              </a:tr>
              <a:tr h="1283809">
                <a:tc>
                  <a:txBody>
                    <a:bodyPr/>
                    <a:lstStyle/>
                    <a:p>
                      <a:pPr algn="ctr" latinLnBrk="1"/>
                      <a:r>
                        <a:rPr lang="ko-KR" altLang="en-US" dirty="0"/>
                        <a:t>교과목 간략 소개</a:t>
                      </a:r>
                    </a:p>
                  </a:txBody>
                  <a:tcPr anchor="ctr"/>
                </a:tc>
                <a:tc>
                  <a:txBody>
                    <a:bodyPr/>
                    <a:lstStyle/>
                    <a:p>
                      <a:pPr algn="l" latinLnBrk="1"/>
                      <a:r>
                        <a:rPr lang="ko-KR" altLang="en-US" spc="-150" dirty="0"/>
                        <a:t>본 교과목은 </a:t>
                      </a:r>
                      <a:r>
                        <a:rPr lang="en-US" altLang="ko-KR" spc="-150" dirty="0"/>
                        <a:t>2</a:t>
                      </a:r>
                      <a:r>
                        <a:rPr lang="ko-KR" altLang="en-US" spc="-150" dirty="0"/>
                        <a:t>가지 목표를 가지고 운영된다</a:t>
                      </a:r>
                      <a:r>
                        <a:rPr lang="en-US" altLang="ko-KR" spc="-150" dirty="0"/>
                        <a:t>.</a:t>
                      </a:r>
                      <a:r>
                        <a:rPr lang="ko-KR" altLang="en-US" spc="-150" dirty="0"/>
                        <a:t> 첫째</a:t>
                      </a:r>
                      <a:r>
                        <a:rPr lang="en-US" altLang="ko-KR" spc="-150" dirty="0"/>
                        <a:t>,</a:t>
                      </a:r>
                      <a:r>
                        <a:rPr lang="ko-KR" altLang="en-US" spc="-150" dirty="0"/>
                        <a:t> </a:t>
                      </a:r>
                      <a:r>
                        <a:rPr lang="ko-KR" altLang="en-US" spc="-150" dirty="0" err="1"/>
                        <a:t>생성형</a:t>
                      </a:r>
                      <a:r>
                        <a:rPr lang="ko-KR" altLang="en-US" spc="-150" dirty="0"/>
                        <a:t> </a:t>
                      </a:r>
                      <a:r>
                        <a:rPr lang="en-US" altLang="ko-KR" spc="-150" dirty="0"/>
                        <a:t>AI</a:t>
                      </a:r>
                      <a:r>
                        <a:rPr lang="ko-KR" altLang="en-US" spc="-150" dirty="0"/>
                        <a:t>에 대한 기본적 이해와 다양한 사례를 탐구하고 실제 </a:t>
                      </a:r>
                      <a:r>
                        <a:rPr lang="ko-KR" altLang="en-US" spc="-150" dirty="0" err="1"/>
                        <a:t>생성형</a:t>
                      </a:r>
                      <a:r>
                        <a:rPr lang="ko-KR" altLang="en-US" spc="-150" dirty="0"/>
                        <a:t> </a:t>
                      </a:r>
                      <a:r>
                        <a:rPr lang="en-US" altLang="ko-KR" spc="-150" dirty="0"/>
                        <a:t>AI</a:t>
                      </a:r>
                      <a:r>
                        <a:rPr lang="ko-KR" altLang="en-US" spc="-150" dirty="0" err="1"/>
                        <a:t>를</a:t>
                      </a:r>
                      <a:r>
                        <a:rPr lang="ko-KR" altLang="en-US" spc="-150" dirty="0"/>
                        <a:t> 활용한 콘텐츠를 제작해본다</a:t>
                      </a:r>
                      <a:r>
                        <a:rPr lang="en-US" altLang="ko-KR" spc="-150" dirty="0"/>
                        <a:t>.</a:t>
                      </a:r>
                      <a:r>
                        <a:rPr lang="ko-KR" altLang="en-US" spc="-150" dirty="0"/>
                        <a:t> 둘째</a:t>
                      </a:r>
                      <a:r>
                        <a:rPr lang="en-US" altLang="ko-KR" spc="-150" dirty="0"/>
                        <a:t>,</a:t>
                      </a:r>
                      <a:r>
                        <a:rPr lang="ko-KR" altLang="en-US" spc="-150" dirty="0"/>
                        <a:t> 인공지능이 다양한 예술문화 분야에 미치는 영향을 탐구하고 미적인 해석 방법론을 이론적으로 학습하여 </a:t>
                      </a:r>
                      <a:r>
                        <a:rPr lang="ko-KR" altLang="en-US" spc="-150" dirty="0" err="1"/>
                        <a:t>소논문을</a:t>
                      </a:r>
                      <a:r>
                        <a:rPr lang="ko-KR" altLang="en-US" spc="-150" dirty="0"/>
                        <a:t> 작성한다</a:t>
                      </a:r>
                      <a:r>
                        <a:rPr lang="en-US" altLang="ko-KR" spc="-150" dirty="0"/>
                        <a:t>.</a:t>
                      </a:r>
                      <a:r>
                        <a:rPr lang="ko-KR" altLang="en-US" spc="-150" dirty="0"/>
                        <a:t>  </a:t>
                      </a:r>
                    </a:p>
                  </a:txBody>
                  <a:tcPr anchor="ctr"/>
                </a:tc>
                <a:extLst>
                  <a:ext uri="{0D108BD9-81ED-4DB2-BD59-A6C34878D82A}">
                    <a16:rowId xmlns:a16="http://schemas.microsoft.com/office/drawing/2014/main" val="10001"/>
                  </a:ext>
                </a:extLst>
              </a:tr>
              <a:tr h="763650">
                <a:tc>
                  <a:txBody>
                    <a:bodyPr/>
                    <a:lstStyle/>
                    <a:p>
                      <a:pPr algn="ctr" latinLnBrk="1"/>
                      <a:r>
                        <a:rPr lang="ko-KR" altLang="en-US" dirty="0"/>
                        <a:t>담당교수 소개 </a:t>
                      </a:r>
                    </a:p>
                  </a:txBody>
                  <a:tcPr anchor="ctr"/>
                </a:tc>
                <a:tc>
                  <a:txBody>
                    <a:bodyPr/>
                    <a:lstStyle/>
                    <a:p>
                      <a:pPr latinLnBrk="1"/>
                      <a:r>
                        <a:rPr lang="ko-KR" altLang="en-US" dirty="0"/>
                        <a:t>이동은 교수 </a:t>
                      </a:r>
                      <a:r>
                        <a:rPr lang="en-US" altLang="ko-KR" dirty="0"/>
                        <a:t>(</a:t>
                      </a:r>
                      <a:r>
                        <a:rPr lang="ko-KR" altLang="en-US" dirty="0"/>
                        <a:t>가톨릭대학교 예술미디어융합학과 미디어</a:t>
                      </a:r>
                      <a:r>
                        <a:rPr lang="en-US" altLang="ko-KR" dirty="0"/>
                        <a:t>/</a:t>
                      </a:r>
                      <a:r>
                        <a:rPr lang="ko-KR" altLang="en-US" dirty="0"/>
                        <a:t>스토리텔링전공</a:t>
                      </a:r>
                      <a:r>
                        <a:rPr lang="en-US" altLang="ko-KR" dirty="0"/>
                        <a:t>)</a:t>
                      </a:r>
                      <a:r>
                        <a:rPr lang="ko-KR" altLang="en-US" dirty="0"/>
                        <a:t> </a:t>
                      </a:r>
                    </a:p>
                  </a:txBody>
                  <a:tcPr anchor="ctr"/>
                </a:tc>
                <a:extLst>
                  <a:ext uri="{0D108BD9-81ED-4DB2-BD59-A6C34878D82A}">
                    <a16:rowId xmlns:a16="http://schemas.microsoft.com/office/drawing/2014/main" val="10002"/>
                  </a:ext>
                </a:extLst>
              </a:tr>
              <a:tr h="763650">
                <a:tc>
                  <a:txBody>
                    <a:bodyPr/>
                    <a:lstStyle/>
                    <a:p>
                      <a:pPr algn="ctr" latinLnBrk="1"/>
                      <a:r>
                        <a:rPr lang="ko-KR" altLang="en-US" dirty="0"/>
                        <a:t>수업 시간 </a:t>
                      </a:r>
                    </a:p>
                  </a:txBody>
                  <a:tcPr anchor="ctr"/>
                </a:tc>
                <a:tc>
                  <a:txBody>
                    <a:bodyPr/>
                    <a:lstStyle/>
                    <a:p>
                      <a:pPr latinLnBrk="1"/>
                      <a:r>
                        <a:rPr lang="ko-KR" altLang="en-US" dirty="0"/>
                        <a:t>화요일 </a:t>
                      </a:r>
                      <a:r>
                        <a:rPr lang="en-US" altLang="ko-KR" dirty="0"/>
                        <a:t>1:00~5:00</a:t>
                      </a:r>
                      <a:r>
                        <a:rPr lang="ko-KR" altLang="en-US" dirty="0"/>
                        <a:t> </a:t>
                      </a:r>
                      <a:r>
                        <a:rPr lang="en-US" altLang="ko-KR" dirty="0"/>
                        <a:t>(12</a:t>
                      </a:r>
                      <a:r>
                        <a:rPr lang="ko-KR" altLang="en-US" dirty="0"/>
                        <a:t>주 </a:t>
                      </a:r>
                      <a:r>
                        <a:rPr lang="ko-KR" altLang="en-US" dirty="0" err="1"/>
                        <a:t>집중이수제</a:t>
                      </a:r>
                      <a:r>
                        <a:rPr lang="en-US" altLang="ko-KR" dirty="0"/>
                        <a:t>)</a:t>
                      </a:r>
                      <a:r>
                        <a:rPr lang="ko-KR" altLang="en-US" dirty="0"/>
                        <a:t> </a:t>
                      </a:r>
                    </a:p>
                  </a:txBody>
                  <a:tcPr anchor="ctr"/>
                </a:tc>
                <a:extLst>
                  <a:ext uri="{0D108BD9-81ED-4DB2-BD59-A6C34878D82A}">
                    <a16:rowId xmlns:a16="http://schemas.microsoft.com/office/drawing/2014/main" val="10003"/>
                  </a:ext>
                </a:extLst>
              </a:tr>
              <a:tr h="763650">
                <a:tc>
                  <a:txBody>
                    <a:bodyPr/>
                    <a:lstStyle/>
                    <a:p>
                      <a:pPr algn="ctr" latinLnBrk="1"/>
                      <a:r>
                        <a:rPr lang="ko-KR" altLang="en-US" dirty="0"/>
                        <a:t>수강 대상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ko-KR" altLang="en-US" dirty="0">
                          <a:solidFill>
                            <a:srgbClr val="0070C0"/>
                          </a:solidFill>
                        </a:rPr>
                        <a:t>전공선택 교과목 </a:t>
                      </a:r>
                      <a:r>
                        <a:rPr lang="en-US" altLang="ko-KR" dirty="0">
                          <a:solidFill>
                            <a:schemeClr val="tx1"/>
                          </a:solidFill>
                        </a:rPr>
                        <a:t>(</a:t>
                      </a:r>
                      <a:r>
                        <a:rPr lang="ko-KR" altLang="en-US" dirty="0" err="1"/>
                        <a:t>뉴미디어・문화융합전공</a:t>
                      </a:r>
                      <a:r>
                        <a:rPr lang="en-US" altLang="ko-KR" dirty="0"/>
                        <a:t>)</a:t>
                      </a:r>
                      <a:endParaRPr lang="ko-KR" altLang="en-US" dirty="0"/>
                    </a:p>
                  </a:txBody>
                  <a:tcPr anchor="ctr"/>
                </a:tc>
                <a:extLst>
                  <a:ext uri="{0D108BD9-81ED-4DB2-BD59-A6C34878D82A}">
                    <a16:rowId xmlns:a16="http://schemas.microsoft.com/office/drawing/2014/main" val="10004"/>
                  </a:ext>
                </a:extLst>
              </a:tr>
              <a:tr h="763650">
                <a:tc>
                  <a:txBody>
                    <a:bodyPr/>
                    <a:lstStyle/>
                    <a:p>
                      <a:pPr algn="ctr" latinLnBrk="1"/>
                      <a:r>
                        <a:rPr lang="ko-KR" altLang="en-US" dirty="0"/>
                        <a:t>참고 사항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ko-KR" altLang="en-US" dirty="0"/>
                        <a:t>수업 시간에 제작한 </a:t>
                      </a:r>
                      <a:r>
                        <a:rPr lang="en-US" altLang="ko-KR" dirty="0"/>
                        <a:t>AI</a:t>
                      </a:r>
                      <a:r>
                        <a:rPr lang="ko-KR" altLang="en-US" dirty="0"/>
                        <a:t>콘텐츠를 </a:t>
                      </a:r>
                      <a:r>
                        <a:rPr lang="en-US" altLang="ko-KR" dirty="0"/>
                        <a:t>10</a:t>
                      </a:r>
                      <a:r>
                        <a:rPr lang="ko-KR" altLang="en-US" dirty="0"/>
                        <a:t>월 말 개최되는 </a:t>
                      </a:r>
                      <a:r>
                        <a:rPr lang="en-US" altLang="ko-KR" dirty="0"/>
                        <a:t>‘</a:t>
                      </a:r>
                      <a:r>
                        <a:rPr lang="ko-KR" altLang="en-US" dirty="0"/>
                        <a:t>미디어</a:t>
                      </a:r>
                      <a:r>
                        <a:rPr lang="en-US" altLang="ko-KR" dirty="0"/>
                        <a:t>&amp;</a:t>
                      </a:r>
                      <a:r>
                        <a:rPr lang="ko-KR" altLang="en-US" dirty="0"/>
                        <a:t>아트 페스티벌</a:t>
                      </a:r>
                      <a:r>
                        <a:rPr lang="en-US" altLang="ko-KR" dirty="0"/>
                        <a:t>’</a:t>
                      </a:r>
                      <a:r>
                        <a:rPr lang="ko-KR" altLang="en-US" dirty="0"/>
                        <a:t>에 전시 예정</a:t>
                      </a:r>
                      <a:endParaRPr lang="en-US" altLang="ko-KR" dirty="0"/>
                    </a:p>
                  </a:txBody>
                  <a:tcPr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모서리가 둥근 직사각형 6"/>
          <p:cNvSpPr/>
          <p:nvPr/>
        </p:nvSpPr>
        <p:spPr>
          <a:xfrm>
            <a:off x="134754" y="79022"/>
            <a:ext cx="11921779" cy="1061156"/>
          </a:xfrm>
          <a:prstGeom prst="roundRect">
            <a:avLst>
              <a:gd name="adj" fmla="val 850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5" name="TextBox 4"/>
          <p:cNvSpPr txBox="1"/>
          <p:nvPr/>
        </p:nvSpPr>
        <p:spPr>
          <a:xfrm>
            <a:off x="322387" y="286434"/>
            <a:ext cx="10724445" cy="645160"/>
          </a:xfrm>
          <a:prstGeom prst="rect">
            <a:avLst/>
          </a:prstGeom>
          <a:noFill/>
        </p:spPr>
        <p:txBody>
          <a:bodyPr wrap="square" rtlCol="0">
            <a:spAutoFit/>
          </a:bodyPr>
          <a:lstStyle/>
          <a:p>
            <a:r>
              <a:rPr kumimoji="1" lang="en-US" altLang="ko-KR" sz="3600" b="1" dirty="0">
                <a:solidFill>
                  <a:schemeClr val="bg1"/>
                </a:solidFill>
              </a:rPr>
              <a:t>3.</a:t>
            </a:r>
            <a:r>
              <a:rPr kumimoji="1" lang="ko-KR" altLang="en-US" sz="3600" b="1" dirty="0">
                <a:solidFill>
                  <a:schemeClr val="bg1"/>
                </a:solidFill>
              </a:rPr>
              <a:t> </a:t>
            </a:r>
            <a:r>
              <a:rPr kumimoji="1" lang="zh-CN" altLang="ko-KR" sz="3600" b="1" dirty="0">
                <a:solidFill>
                  <a:schemeClr val="bg1"/>
                </a:solidFill>
              </a:rPr>
              <a:t>科目介绍</a:t>
            </a:r>
          </a:p>
        </p:txBody>
      </p:sp>
      <p:graphicFrame>
        <p:nvGraphicFramePr>
          <p:cNvPr id="4" name="표 3"/>
          <p:cNvGraphicFramePr>
            <a:graphicFrameLocks noGrp="1"/>
          </p:cNvGraphicFramePr>
          <p:nvPr/>
        </p:nvGraphicFramePr>
        <p:xfrm>
          <a:off x="511206" y="1422310"/>
          <a:ext cx="11042361" cy="5102059"/>
        </p:xfrm>
        <a:graphic>
          <a:graphicData uri="http://schemas.openxmlformats.org/drawingml/2006/table">
            <a:tbl>
              <a:tblPr firstRow="1" bandRow="1">
                <a:tableStyleId>{D7AC3CCA-C797-4891-BE02-D94E43425B78}</a:tableStyleId>
              </a:tblPr>
              <a:tblGrid>
                <a:gridCol w="1972502">
                  <a:extLst>
                    <a:ext uri="{9D8B030D-6E8A-4147-A177-3AD203B41FA5}">
                      <a16:colId xmlns:a16="http://schemas.microsoft.com/office/drawing/2014/main" val="20000"/>
                    </a:ext>
                  </a:extLst>
                </a:gridCol>
                <a:gridCol w="9069859">
                  <a:extLst>
                    <a:ext uri="{9D8B030D-6E8A-4147-A177-3AD203B41FA5}">
                      <a16:colId xmlns:a16="http://schemas.microsoft.com/office/drawing/2014/main" val="20001"/>
                    </a:ext>
                  </a:extLst>
                </a:gridCol>
              </a:tblGrid>
              <a:tr h="763650">
                <a:tc>
                  <a:txBody>
                    <a:bodyPr/>
                    <a:lstStyle/>
                    <a:p>
                      <a:pPr algn="ctr" latinLnBrk="1"/>
                      <a:r>
                        <a:rPr lang="zh-CN" altLang="ko-KR" dirty="0"/>
                        <a:t>科目名</a:t>
                      </a:r>
                      <a:r>
                        <a:rPr lang="ko-KR" altLang="en-US" dirty="0"/>
                        <a:t> </a:t>
                      </a:r>
                    </a:p>
                  </a:txBody>
                  <a:tcPr anchor="ctr"/>
                </a:tc>
                <a:tc>
                  <a:txBody>
                    <a:bodyPr/>
                    <a:lstStyle/>
                    <a:p>
                      <a:pPr algn="l" latinLnBrk="1"/>
                      <a:r>
                        <a:rPr lang="en-US" altLang="ko-KR" dirty="0"/>
                        <a:t>(4)</a:t>
                      </a:r>
                      <a:r>
                        <a:rPr lang="ko-KR" altLang="en-US" dirty="0"/>
                        <a:t> </a:t>
                      </a:r>
                      <a:r>
                        <a:rPr lang="zh-CN" altLang="ko-KR" dirty="0"/>
                        <a:t>人工智能文化的理解</a:t>
                      </a:r>
                    </a:p>
                  </a:txBody>
                  <a:tcPr anchor="ctr"/>
                </a:tc>
                <a:extLst>
                  <a:ext uri="{0D108BD9-81ED-4DB2-BD59-A6C34878D82A}">
                    <a16:rowId xmlns:a16="http://schemas.microsoft.com/office/drawing/2014/main" val="10000"/>
                  </a:ext>
                </a:extLst>
              </a:tr>
              <a:tr h="1283809">
                <a:tc>
                  <a:txBody>
                    <a:bodyPr/>
                    <a:lstStyle/>
                    <a:p>
                      <a:pPr algn="ctr" latinLnBrk="1"/>
                      <a:r>
                        <a:rPr lang="zh-CN" altLang="ko-KR" dirty="0"/>
                        <a:t>科目简介</a:t>
                      </a:r>
                    </a:p>
                  </a:txBody>
                  <a:tcPr anchor="ctr"/>
                </a:tc>
                <a:tc>
                  <a:txBody>
                    <a:bodyPr/>
                    <a:lstStyle/>
                    <a:p>
                      <a:pPr algn="l" latinLnBrk="1"/>
                      <a:r>
                        <a:rPr lang="zh-CN" altLang="en-US" spc="-150" dirty="0"/>
                        <a:t>本课程有两个目标。首先，学生将探索对生成式人工智能的基本理解和各种案例，并使用实际的生成式人工智能创作内容。其次，学生将探索人工智能对各种艺术和文化领域的影响，学习美学阐释的理论方法，并撰写小论文。</a:t>
                      </a:r>
                    </a:p>
                  </a:txBody>
                  <a:tcPr anchor="ctr"/>
                </a:tc>
                <a:extLst>
                  <a:ext uri="{0D108BD9-81ED-4DB2-BD59-A6C34878D82A}">
                    <a16:rowId xmlns:a16="http://schemas.microsoft.com/office/drawing/2014/main" val="10001"/>
                  </a:ext>
                </a:extLst>
              </a:tr>
              <a:tr h="763650">
                <a:tc>
                  <a:txBody>
                    <a:bodyPr/>
                    <a:lstStyle/>
                    <a:p>
                      <a:pPr algn="ctr" latinLnBrk="1"/>
                      <a:r>
                        <a:rPr lang="zh-CN" altLang="ko-KR" dirty="0"/>
                        <a:t>教授介绍</a:t>
                      </a:r>
                      <a:r>
                        <a:rPr lang="ko-KR" altLang="en-US" dirty="0"/>
                        <a:t> </a:t>
                      </a:r>
                    </a:p>
                  </a:txBody>
                  <a:tcPr anchor="ctr"/>
                </a:tc>
                <a:tc>
                  <a:txBody>
                    <a:bodyPr/>
                    <a:lstStyle/>
                    <a:p>
                      <a:pPr latinLnBrk="1"/>
                      <a:r>
                        <a:rPr lang="ko-KR" altLang="en-US" dirty="0"/>
                        <a:t>이동은 교수 </a:t>
                      </a:r>
                      <a:r>
                        <a:rPr lang="zh-CN" altLang="ko-KR" dirty="0"/>
                        <a:t>加图立大学</a:t>
                      </a:r>
                      <a:r>
                        <a:rPr lang="en-US" altLang="zh-CN" dirty="0"/>
                        <a:t> </a:t>
                      </a:r>
                      <a:r>
                        <a:rPr lang="zh-CN" altLang="en-US" dirty="0"/>
                        <a:t>艺术媒体融合系</a:t>
                      </a:r>
                      <a:r>
                        <a:rPr lang="en-US" altLang="zh-CN" dirty="0"/>
                        <a:t> </a:t>
                      </a:r>
                      <a:r>
                        <a:rPr lang="zh-CN" altLang="en-US" dirty="0"/>
                        <a:t>新媒体</a:t>
                      </a:r>
                      <a:r>
                        <a:rPr lang="en-US" altLang="zh-CN" dirty="0"/>
                        <a:t>/</a:t>
                      </a:r>
                      <a:r>
                        <a:rPr lang="zh-CN" altLang="en-US" dirty="0"/>
                        <a:t>故事叙事专业教授</a:t>
                      </a:r>
                    </a:p>
                  </a:txBody>
                  <a:tcPr anchor="ctr"/>
                </a:tc>
                <a:extLst>
                  <a:ext uri="{0D108BD9-81ED-4DB2-BD59-A6C34878D82A}">
                    <a16:rowId xmlns:a16="http://schemas.microsoft.com/office/drawing/2014/main" val="10002"/>
                  </a:ext>
                </a:extLst>
              </a:tr>
              <a:tr h="763650">
                <a:tc>
                  <a:txBody>
                    <a:bodyPr/>
                    <a:lstStyle/>
                    <a:p>
                      <a:pPr algn="ctr" latinLnBrk="1"/>
                      <a:r>
                        <a:rPr lang="zh-CN" altLang="ko-KR" dirty="0"/>
                        <a:t>课程时间</a:t>
                      </a:r>
                      <a:r>
                        <a:rPr lang="ko-KR" altLang="en-US" dirty="0"/>
                        <a:t> </a:t>
                      </a:r>
                    </a:p>
                  </a:txBody>
                  <a:tcPr anchor="ctr"/>
                </a:tc>
                <a:tc>
                  <a:txBody>
                    <a:bodyPr/>
                    <a:lstStyle/>
                    <a:p>
                      <a:pPr latinLnBrk="1"/>
                      <a:r>
                        <a:rPr lang="zh-CN" altLang="ko-KR" dirty="0"/>
                        <a:t>每周二</a:t>
                      </a:r>
                      <a:r>
                        <a:rPr lang="ko-KR" altLang="en-US" dirty="0"/>
                        <a:t> </a:t>
                      </a:r>
                      <a:r>
                        <a:rPr lang="en-US" altLang="ko-KR" dirty="0"/>
                        <a:t>13:00~17:00</a:t>
                      </a:r>
                      <a:r>
                        <a:rPr lang="ko-KR" altLang="en-US" dirty="0"/>
                        <a:t> </a:t>
                      </a:r>
                      <a:r>
                        <a:rPr lang="en-US" altLang="ko-KR" dirty="0"/>
                        <a:t>(12</a:t>
                      </a:r>
                      <a:r>
                        <a:rPr lang="zh-CN" altLang="ko-KR" dirty="0"/>
                        <a:t>周</a:t>
                      </a:r>
                      <a:r>
                        <a:rPr lang="en-US" altLang="zh-CN" dirty="0"/>
                        <a:t> </a:t>
                      </a:r>
                      <a:r>
                        <a:rPr lang="zh-CN" altLang="en-US" dirty="0"/>
                        <a:t>集中授课制</a:t>
                      </a:r>
                      <a:r>
                        <a:rPr lang="en-US" altLang="ko-KR" dirty="0"/>
                        <a:t>)</a:t>
                      </a:r>
                      <a:r>
                        <a:rPr lang="ko-KR" altLang="en-US" dirty="0"/>
                        <a:t> </a:t>
                      </a:r>
                    </a:p>
                  </a:txBody>
                  <a:tcPr anchor="ctr"/>
                </a:tc>
                <a:extLst>
                  <a:ext uri="{0D108BD9-81ED-4DB2-BD59-A6C34878D82A}">
                    <a16:rowId xmlns:a16="http://schemas.microsoft.com/office/drawing/2014/main" val="10003"/>
                  </a:ext>
                </a:extLst>
              </a:tr>
              <a:tr h="763650">
                <a:tc>
                  <a:txBody>
                    <a:bodyPr/>
                    <a:lstStyle/>
                    <a:p>
                      <a:pPr algn="ctr" latinLnBrk="1"/>
                      <a:r>
                        <a:rPr lang="zh-CN" altLang="ko-KR" dirty="0"/>
                        <a:t>听课对象</a:t>
                      </a:r>
                      <a:r>
                        <a:rPr lang="ko-KR" altLang="en-US" dirty="0"/>
                        <a:t>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zh-CN" altLang="ko-KR" dirty="0">
                          <a:solidFill>
                            <a:srgbClr val="0070C0"/>
                          </a:solidFill>
                        </a:rPr>
                        <a:t>专业选修科目</a:t>
                      </a:r>
                      <a:r>
                        <a:rPr lang="ko-KR" altLang="en-US" dirty="0">
                          <a:solidFill>
                            <a:srgbClr val="0070C0"/>
                          </a:solidFill>
                        </a:rPr>
                        <a:t> </a:t>
                      </a:r>
                      <a:r>
                        <a:rPr lang="en-US" altLang="ko-KR" dirty="0">
                          <a:solidFill>
                            <a:schemeClr val="tx1"/>
                          </a:solidFill>
                        </a:rPr>
                        <a:t>(</a:t>
                      </a:r>
                      <a:r>
                        <a:rPr lang="zh-CN" altLang="ko-KR" dirty="0" err="1"/>
                        <a:t>新媒体文化融合专业</a:t>
                      </a:r>
                      <a:r>
                        <a:rPr lang="en-US" altLang="ko-KR" dirty="0"/>
                        <a:t>)</a:t>
                      </a:r>
                      <a:endParaRPr lang="ko-KR" altLang="en-US" dirty="0"/>
                    </a:p>
                  </a:txBody>
                  <a:tcPr anchor="ctr"/>
                </a:tc>
                <a:extLst>
                  <a:ext uri="{0D108BD9-81ED-4DB2-BD59-A6C34878D82A}">
                    <a16:rowId xmlns:a16="http://schemas.microsoft.com/office/drawing/2014/main" val="10004"/>
                  </a:ext>
                </a:extLst>
              </a:tr>
              <a:tr h="763650">
                <a:tc>
                  <a:txBody>
                    <a:bodyPr/>
                    <a:lstStyle/>
                    <a:p>
                      <a:pPr algn="ctr" latinLnBrk="1"/>
                      <a:r>
                        <a:rPr lang="zh-CN" altLang="ko-KR" dirty="0"/>
                        <a:t>其他</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zh-CN" altLang="en-US" dirty="0"/>
                        <a:t>课堂上创作的人工智能内容将在</a:t>
                      </a:r>
                      <a:r>
                        <a:rPr lang="en-US" altLang="zh-CN" dirty="0"/>
                        <a:t> 10 </a:t>
                      </a:r>
                      <a:r>
                        <a:rPr lang="zh-CN" altLang="en-US" dirty="0"/>
                        <a:t>月底的媒体艺术节上展出</a:t>
                      </a:r>
                    </a:p>
                  </a:txBody>
                  <a:tcPr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모서리가 둥근 직사각형 6"/>
          <p:cNvSpPr/>
          <p:nvPr/>
        </p:nvSpPr>
        <p:spPr>
          <a:xfrm>
            <a:off x="134754" y="79022"/>
            <a:ext cx="11921779" cy="1061156"/>
          </a:xfrm>
          <a:prstGeom prst="roundRect">
            <a:avLst>
              <a:gd name="adj" fmla="val 850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5" name="TextBox 4"/>
          <p:cNvSpPr txBox="1"/>
          <p:nvPr/>
        </p:nvSpPr>
        <p:spPr>
          <a:xfrm>
            <a:off x="322387" y="286434"/>
            <a:ext cx="10724445" cy="646331"/>
          </a:xfrm>
          <a:prstGeom prst="rect">
            <a:avLst/>
          </a:prstGeom>
          <a:noFill/>
        </p:spPr>
        <p:txBody>
          <a:bodyPr wrap="square" rtlCol="0">
            <a:spAutoFit/>
          </a:bodyPr>
          <a:lstStyle/>
          <a:p>
            <a:r>
              <a:rPr kumimoji="1" lang="en-US" altLang="ko-KR" sz="3600" b="1" dirty="0">
                <a:solidFill>
                  <a:schemeClr val="bg1"/>
                </a:solidFill>
              </a:rPr>
              <a:t>3.</a:t>
            </a:r>
            <a:r>
              <a:rPr kumimoji="1" lang="ko-KR" altLang="en-US" sz="3600" b="1" dirty="0">
                <a:solidFill>
                  <a:schemeClr val="bg1"/>
                </a:solidFill>
              </a:rPr>
              <a:t> 교과목 소개 </a:t>
            </a:r>
          </a:p>
        </p:txBody>
      </p:sp>
      <p:graphicFrame>
        <p:nvGraphicFramePr>
          <p:cNvPr id="4" name="표 3"/>
          <p:cNvGraphicFramePr>
            <a:graphicFrameLocks noGrp="1"/>
          </p:cNvGraphicFramePr>
          <p:nvPr/>
        </p:nvGraphicFramePr>
        <p:xfrm>
          <a:off x="511206" y="1422310"/>
          <a:ext cx="11042361" cy="5102059"/>
        </p:xfrm>
        <a:graphic>
          <a:graphicData uri="http://schemas.openxmlformats.org/drawingml/2006/table">
            <a:tbl>
              <a:tblPr firstRow="1" bandRow="1">
                <a:tableStyleId>{D7AC3CCA-C797-4891-BE02-D94E43425B78}</a:tableStyleId>
              </a:tblPr>
              <a:tblGrid>
                <a:gridCol w="1972502">
                  <a:extLst>
                    <a:ext uri="{9D8B030D-6E8A-4147-A177-3AD203B41FA5}">
                      <a16:colId xmlns:a16="http://schemas.microsoft.com/office/drawing/2014/main" val="20000"/>
                    </a:ext>
                  </a:extLst>
                </a:gridCol>
                <a:gridCol w="9069859">
                  <a:extLst>
                    <a:ext uri="{9D8B030D-6E8A-4147-A177-3AD203B41FA5}">
                      <a16:colId xmlns:a16="http://schemas.microsoft.com/office/drawing/2014/main" val="20001"/>
                    </a:ext>
                  </a:extLst>
                </a:gridCol>
              </a:tblGrid>
              <a:tr h="763650">
                <a:tc>
                  <a:txBody>
                    <a:bodyPr/>
                    <a:lstStyle/>
                    <a:p>
                      <a:pPr algn="ctr" latinLnBrk="1"/>
                      <a:r>
                        <a:rPr lang="ko-KR" altLang="en-US" dirty="0"/>
                        <a:t>교과목 명 </a:t>
                      </a:r>
                    </a:p>
                  </a:txBody>
                  <a:tcPr anchor="ctr"/>
                </a:tc>
                <a:tc>
                  <a:txBody>
                    <a:bodyPr/>
                    <a:lstStyle/>
                    <a:p>
                      <a:pPr algn="l" latinLnBrk="1"/>
                      <a:r>
                        <a:rPr lang="en-US" altLang="ko-KR" dirty="0"/>
                        <a:t>(5)</a:t>
                      </a:r>
                      <a:r>
                        <a:rPr lang="ko-KR" altLang="en-US" dirty="0"/>
                        <a:t> 스토리 </a:t>
                      </a:r>
                      <a:r>
                        <a:rPr lang="ko-KR" altLang="en-US" dirty="0" err="1"/>
                        <a:t>분석론</a:t>
                      </a:r>
                      <a:r>
                        <a:rPr lang="ko-KR" altLang="en-US" dirty="0"/>
                        <a:t> </a:t>
                      </a:r>
                    </a:p>
                  </a:txBody>
                  <a:tcPr anchor="ctr"/>
                </a:tc>
                <a:extLst>
                  <a:ext uri="{0D108BD9-81ED-4DB2-BD59-A6C34878D82A}">
                    <a16:rowId xmlns:a16="http://schemas.microsoft.com/office/drawing/2014/main" val="10000"/>
                  </a:ext>
                </a:extLst>
              </a:tr>
              <a:tr h="1283809">
                <a:tc>
                  <a:txBody>
                    <a:bodyPr/>
                    <a:lstStyle/>
                    <a:p>
                      <a:pPr algn="ctr" latinLnBrk="1"/>
                      <a:r>
                        <a:rPr lang="ko-KR" altLang="en-US" dirty="0"/>
                        <a:t>교과목 간략 소개</a:t>
                      </a:r>
                    </a:p>
                  </a:txBody>
                  <a:tcPr anchor="ctr"/>
                </a:tc>
                <a:tc>
                  <a:txBody>
                    <a:bodyPr/>
                    <a:lstStyle/>
                    <a:p>
                      <a:pPr algn="l" latinLnBrk="1"/>
                      <a:r>
                        <a:rPr lang="ko-KR" altLang="en-US" spc="-150" dirty="0"/>
                        <a:t>본 교과목은 영화</a:t>
                      </a:r>
                      <a:r>
                        <a:rPr lang="en-US" altLang="ko-KR" spc="-150" dirty="0"/>
                        <a:t>,</a:t>
                      </a:r>
                      <a:r>
                        <a:rPr lang="ko-KR" altLang="en-US" spc="-150" dirty="0"/>
                        <a:t> 드라마 등 영상미디어의 스토리 분석을 위한 이론 학습을 목표로 한다</a:t>
                      </a:r>
                      <a:r>
                        <a:rPr lang="en-US" altLang="ko-KR" spc="-150" dirty="0"/>
                        <a:t>.</a:t>
                      </a:r>
                      <a:r>
                        <a:rPr lang="ko-KR" altLang="en-US" spc="-150" dirty="0"/>
                        <a:t> </a:t>
                      </a:r>
                      <a:endParaRPr lang="en-US" altLang="ko-KR" spc="-150" dirty="0"/>
                    </a:p>
                    <a:p>
                      <a:pPr algn="l" latinLnBrk="1"/>
                      <a:r>
                        <a:rPr lang="ko-KR" altLang="en-US" spc="-150" dirty="0"/>
                        <a:t>학생들은 매주 한 편의 영화를 수업 이전에 개별적으로 감상하고</a:t>
                      </a:r>
                      <a:r>
                        <a:rPr lang="en-US" altLang="ko-KR" spc="-150" dirty="0"/>
                        <a:t>,</a:t>
                      </a:r>
                      <a:r>
                        <a:rPr lang="ko-KR" altLang="en-US" spc="-150" dirty="0"/>
                        <a:t> 수업 시간에는 시나리오 이론을 기반으로 토론을 통한 분석을 진행한다</a:t>
                      </a:r>
                      <a:r>
                        <a:rPr lang="en-US" altLang="ko-KR" spc="-150" dirty="0"/>
                        <a:t>.</a:t>
                      </a:r>
                      <a:r>
                        <a:rPr lang="ko-KR" altLang="en-US" spc="-150" dirty="0"/>
                        <a:t> 학기말에는 영화 시나리오 분석 </a:t>
                      </a:r>
                      <a:r>
                        <a:rPr lang="ko-KR" altLang="en-US" spc="-150" dirty="0" err="1"/>
                        <a:t>소논문을</a:t>
                      </a:r>
                      <a:r>
                        <a:rPr lang="ko-KR" altLang="en-US" spc="-150" dirty="0"/>
                        <a:t> 발표한다</a:t>
                      </a:r>
                      <a:r>
                        <a:rPr lang="en-US" altLang="ko-KR" spc="-150" dirty="0"/>
                        <a:t>.</a:t>
                      </a:r>
                      <a:r>
                        <a:rPr lang="ko-KR" altLang="en-US" spc="-150" dirty="0"/>
                        <a:t> </a:t>
                      </a:r>
                    </a:p>
                  </a:txBody>
                  <a:tcPr anchor="ctr"/>
                </a:tc>
                <a:extLst>
                  <a:ext uri="{0D108BD9-81ED-4DB2-BD59-A6C34878D82A}">
                    <a16:rowId xmlns:a16="http://schemas.microsoft.com/office/drawing/2014/main" val="10001"/>
                  </a:ext>
                </a:extLst>
              </a:tr>
              <a:tr h="763650">
                <a:tc>
                  <a:txBody>
                    <a:bodyPr/>
                    <a:lstStyle/>
                    <a:p>
                      <a:pPr algn="ctr" latinLnBrk="1"/>
                      <a:r>
                        <a:rPr lang="ko-KR" altLang="en-US" dirty="0"/>
                        <a:t>담당교수 소개 </a:t>
                      </a:r>
                    </a:p>
                  </a:txBody>
                  <a:tcPr anchor="ctr"/>
                </a:tc>
                <a:tc>
                  <a:txBody>
                    <a:bodyPr/>
                    <a:lstStyle/>
                    <a:p>
                      <a:pPr latinLnBrk="1"/>
                      <a:r>
                        <a:rPr lang="ko-KR" altLang="en-US" dirty="0"/>
                        <a:t>이동은 교수 </a:t>
                      </a:r>
                      <a:r>
                        <a:rPr lang="en-US" altLang="ko-KR" dirty="0"/>
                        <a:t>(</a:t>
                      </a:r>
                      <a:r>
                        <a:rPr lang="ko-KR" altLang="en-US" dirty="0"/>
                        <a:t>가톨릭대학교 예술미디어융합학과 미디어</a:t>
                      </a:r>
                      <a:r>
                        <a:rPr lang="en-US" altLang="ko-KR" dirty="0"/>
                        <a:t>/</a:t>
                      </a:r>
                      <a:r>
                        <a:rPr lang="ko-KR" altLang="en-US" dirty="0"/>
                        <a:t>스토리텔링전공</a:t>
                      </a:r>
                      <a:r>
                        <a:rPr lang="en-US" altLang="ko-KR" dirty="0"/>
                        <a:t>)</a:t>
                      </a:r>
                      <a:r>
                        <a:rPr lang="ko-KR" altLang="en-US" dirty="0"/>
                        <a:t> </a:t>
                      </a:r>
                    </a:p>
                  </a:txBody>
                  <a:tcPr anchor="ctr"/>
                </a:tc>
                <a:extLst>
                  <a:ext uri="{0D108BD9-81ED-4DB2-BD59-A6C34878D82A}">
                    <a16:rowId xmlns:a16="http://schemas.microsoft.com/office/drawing/2014/main" val="10002"/>
                  </a:ext>
                </a:extLst>
              </a:tr>
              <a:tr h="763650">
                <a:tc>
                  <a:txBody>
                    <a:bodyPr/>
                    <a:lstStyle/>
                    <a:p>
                      <a:pPr algn="ctr" latinLnBrk="1"/>
                      <a:r>
                        <a:rPr lang="ko-KR" altLang="en-US" dirty="0"/>
                        <a:t>수업 시간 </a:t>
                      </a:r>
                    </a:p>
                  </a:txBody>
                  <a:tcPr anchor="ctr"/>
                </a:tc>
                <a:tc>
                  <a:txBody>
                    <a:bodyPr/>
                    <a:lstStyle/>
                    <a:p>
                      <a:pPr latinLnBrk="1"/>
                      <a:r>
                        <a:rPr lang="ko-KR" altLang="en-US" dirty="0"/>
                        <a:t>목요일 </a:t>
                      </a:r>
                      <a:r>
                        <a:rPr lang="en-US" altLang="ko-KR" dirty="0"/>
                        <a:t>1:00~5:00</a:t>
                      </a:r>
                      <a:r>
                        <a:rPr lang="ko-KR" altLang="en-US" dirty="0"/>
                        <a:t> </a:t>
                      </a:r>
                      <a:r>
                        <a:rPr lang="en-US" altLang="ko-KR" dirty="0"/>
                        <a:t>(12</a:t>
                      </a:r>
                      <a:r>
                        <a:rPr lang="ko-KR" altLang="en-US" dirty="0"/>
                        <a:t>주 </a:t>
                      </a:r>
                      <a:r>
                        <a:rPr lang="ko-KR" altLang="en-US" dirty="0" err="1"/>
                        <a:t>집중이수제</a:t>
                      </a:r>
                      <a:r>
                        <a:rPr lang="en-US" altLang="ko-KR" dirty="0"/>
                        <a:t>)</a:t>
                      </a:r>
                      <a:r>
                        <a:rPr lang="ko-KR" altLang="en-US" dirty="0"/>
                        <a:t> </a:t>
                      </a:r>
                    </a:p>
                  </a:txBody>
                  <a:tcPr anchor="ctr"/>
                </a:tc>
                <a:extLst>
                  <a:ext uri="{0D108BD9-81ED-4DB2-BD59-A6C34878D82A}">
                    <a16:rowId xmlns:a16="http://schemas.microsoft.com/office/drawing/2014/main" val="10003"/>
                  </a:ext>
                </a:extLst>
              </a:tr>
              <a:tr h="763650">
                <a:tc>
                  <a:txBody>
                    <a:bodyPr/>
                    <a:lstStyle/>
                    <a:p>
                      <a:pPr algn="ctr" latinLnBrk="1"/>
                      <a:r>
                        <a:rPr lang="ko-KR" altLang="en-US" dirty="0"/>
                        <a:t>수강 대상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ko-KR" altLang="en-US" dirty="0">
                          <a:solidFill>
                            <a:srgbClr val="0070C0"/>
                          </a:solidFill>
                        </a:rPr>
                        <a:t>전공선택 교과목 </a:t>
                      </a:r>
                      <a:r>
                        <a:rPr lang="en-US" altLang="ko-KR" dirty="0">
                          <a:solidFill>
                            <a:schemeClr val="tx1"/>
                          </a:solidFill>
                        </a:rPr>
                        <a:t>(</a:t>
                      </a:r>
                      <a:r>
                        <a:rPr lang="ko-KR" altLang="en-US" dirty="0" err="1"/>
                        <a:t>뉴미디어・문화융합전공</a:t>
                      </a:r>
                      <a:r>
                        <a:rPr lang="en-US" altLang="ko-KR" dirty="0"/>
                        <a:t>)</a:t>
                      </a:r>
                      <a:endParaRPr lang="ko-KR" altLang="en-US" dirty="0"/>
                    </a:p>
                  </a:txBody>
                  <a:tcPr anchor="ctr"/>
                </a:tc>
                <a:extLst>
                  <a:ext uri="{0D108BD9-81ED-4DB2-BD59-A6C34878D82A}">
                    <a16:rowId xmlns:a16="http://schemas.microsoft.com/office/drawing/2014/main" val="10004"/>
                  </a:ext>
                </a:extLst>
              </a:tr>
              <a:tr h="763650">
                <a:tc>
                  <a:txBody>
                    <a:bodyPr/>
                    <a:lstStyle/>
                    <a:p>
                      <a:pPr algn="ctr" latinLnBrk="1"/>
                      <a:r>
                        <a:rPr lang="ko-KR" altLang="en-US" dirty="0"/>
                        <a:t>참고 사항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ko-KR" altLang="en-US" dirty="0"/>
                        <a:t>영화 시나리오 분석 </a:t>
                      </a:r>
                      <a:r>
                        <a:rPr lang="ko-KR" altLang="en-US" dirty="0" err="1"/>
                        <a:t>소논문</a:t>
                      </a:r>
                      <a:r>
                        <a:rPr lang="ko-KR" altLang="en-US" dirty="0"/>
                        <a:t> 작성과 학회 발표 및 투고를 목표로 한다</a:t>
                      </a:r>
                      <a:r>
                        <a:rPr lang="en-US" altLang="ko-KR" dirty="0"/>
                        <a:t>.</a:t>
                      </a:r>
                      <a:r>
                        <a:rPr lang="ko-KR" altLang="en-US" dirty="0"/>
                        <a:t> </a:t>
                      </a:r>
                      <a:endParaRPr lang="en-US" altLang="ko-KR" dirty="0"/>
                    </a:p>
                  </a:txBody>
                  <a:tcPr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모서리가 둥근 직사각형 6"/>
          <p:cNvSpPr/>
          <p:nvPr/>
        </p:nvSpPr>
        <p:spPr>
          <a:xfrm>
            <a:off x="134754" y="79022"/>
            <a:ext cx="11921779" cy="1061156"/>
          </a:xfrm>
          <a:prstGeom prst="roundRect">
            <a:avLst>
              <a:gd name="adj" fmla="val 850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5" name="TextBox 4"/>
          <p:cNvSpPr txBox="1"/>
          <p:nvPr/>
        </p:nvSpPr>
        <p:spPr>
          <a:xfrm>
            <a:off x="322387" y="286434"/>
            <a:ext cx="10724445" cy="645160"/>
          </a:xfrm>
          <a:prstGeom prst="rect">
            <a:avLst/>
          </a:prstGeom>
          <a:noFill/>
        </p:spPr>
        <p:txBody>
          <a:bodyPr wrap="square" rtlCol="0">
            <a:spAutoFit/>
          </a:bodyPr>
          <a:lstStyle/>
          <a:p>
            <a:r>
              <a:rPr kumimoji="1" lang="en-US" altLang="ko-KR" sz="3600" b="1" dirty="0">
                <a:solidFill>
                  <a:schemeClr val="bg1"/>
                </a:solidFill>
              </a:rPr>
              <a:t>3.</a:t>
            </a:r>
            <a:r>
              <a:rPr kumimoji="1" lang="ko-KR" altLang="en-US" sz="3600" b="1" dirty="0">
                <a:solidFill>
                  <a:schemeClr val="bg1"/>
                </a:solidFill>
              </a:rPr>
              <a:t> </a:t>
            </a:r>
            <a:r>
              <a:rPr kumimoji="1" lang="zh-CN" altLang="ko-KR" sz="3600" b="1" dirty="0">
                <a:solidFill>
                  <a:schemeClr val="bg1"/>
                </a:solidFill>
              </a:rPr>
              <a:t>科目介绍</a:t>
            </a:r>
          </a:p>
        </p:txBody>
      </p:sp>
      <p:graphicFrame>
        <p:nvGraphicFramePr>
          <p:cNvPr id="4" name="표 3"/>
          <p:cNvGraphicFramePr>
            <a:graphicFrameLocks noGrp="1"/>
          </p:cNvGraphicFramePr>
          <p:nvPr/>
        </p:nvGraphicFramePr>
        <p:xfrm>
          <a:off x="511206" y="1422310"/>
          <a:ext cx="11042361" cy="5102059"/>
        </p:xfrm>
        <a:graphic>
          <a:graphicData uri="http://schemas.openxmlformats.org/drawingml/2006/table">
            <a:tbl>
              <a:tblPr firstRow="1" bandRow="1">
                <a:tableStyleId>{D7AC3CCA-C797-4891-BE02-D94E43425B78}</a:tableStyleId>
              </a:tblPr>
              <a:tblGrid>
                <a:gridCol w="1972502">
                  <a:extLst>
                    <a:ext uri="{9D8B030D-6E8A-4147-A177-3AD203B41FA5}">
                      <a16:colId xmlns:a16="http://schemas.microsoft.com/office/drawing/2014/main" val="20000"/>
                    </a:ext>
                  </a:extLst>
                </a:gridCol>
                <a:gridCol w="9069859">
                  <a:extLst>
                    <a:ext uri="{9D8B030D-6E8A-4147-A177-3AD203B41FA5}">
                      <a16:colId xmlns:a16="http://schemas.microsoft.com/office/drawing/2014/main" val="20001"/>
                    </a:ext>
                  </a:extLst>
                </a:gridCol>
              </a:tblGrid>
              <a:tr h="763650">
                <a:tc>
                  <a:txBody>
                    <a:bodyPr/>
                    <a:lstStyle/>
                    <a:p>
                      <a:pPr algn="ctr" latinLnBrk="1"/>
                      <a:r>
                        <a:rPr lang="zh-CN" altLang="ko-KR" dirty="0"/>
                        <a:t>科目名</a:t>
                      </a:r>
                      <a:r>
                        <a:rPr lang="ko-KR" altLang="en-US" dirty="0"/>
                        <a:t> </a:t>
                      </a:r>
                    </a:p>
                  </a:txBody>
                  <a:tcPr anchor="ctr"/>
                </a:tc>
                <a:tc>
                  <a:txBody>
                    <a:bodyPr/>
                    <a:lstStyle/>
                    <a:p>
                      <a:pPr algn="l" latinLnBrk="1"/>
                      <a:r>
                        <a:rPr lang="en-US" altLang="ko-KR" dirty="0"/>
                        <a:t>(5)</a:t>
                      </a:r>
                      <a:r>
                        <a:rPr lang="ko-KR" altLang="en-US" dirty="0"/>
                        <a:t> </a:t>
                      </a:r>
                      <a:r>
                        <a:rPr lang="zh-CN" altLang="ko-KR" dirty="0"/>
                        <a:t>故事分析论</a:t>
                      </a:r>
                    </a:p>
                  </a:txBody>
                  <a:tcPr anchor="ctr"/>
                </a:tc>
                <a:extLst>
                  <a:ext uri="{0D108BD9-81ED-4DB2-BD59-A6C34878D82A}">
                    <a16:rowId xmlns:a16="http://schemas.microsoft.com/office/drawing/2014/main" val="10000"/>
                  </a:ext>
                </a:extLst>
              </a:tr>
              <a:tr h="1283809">
                <a:tc>
                  <a:txBody>
                    <a:bodyPr/>
                    <a:lstStyle/>
                    <a:p>
                      <a:pPr algn="ctr" latinLnBrk="1"/>
                      <a:r>
                        <a:rPr lang="zh-CN" altLang="ko-KR" dirty="0"/>
                        <a:t>科目简介</a:t>
                      </a:r>
                    </a:p>
                  </a:txBody>
                  <a:tcPr anchor="ctr"/>
                </a:tc>
                <a:tc>
                  <a:txBody>
                    <a:bodyPr/>
                    <a:lstStyle/>
                    <a:p>
                      <a:pPr algn="l" latinLnBrk="1"/>
                      <a:r>
                        <a:rPr lang="zh-CN" altLang="en-US" spc="-150" dirty="0"/>
                        <a:t>本课程旨在学习电影和戏剧等视觉媒体的故事分析理论。</a:t>
                      </a:r>
                    </a:p>
                    <a:p>
                      <a:pPr algn="l" latinLnBrk="1"/>
                      <a:r>
                        <a:rPr lang="zh-CN" altLang="en-US" spc="-150" dirty="0"/>
                        <a:t>学生将在课前每周单独观看一部电影，并在课堂上根据编剧理论进行讨论分析。</a:t>
                      </a:r>
                    </a:p>
                    <a:p>
                      <a:pPr algn="l" latinLnBrk="1"/>
                      <a:r>
                        <a:rPr lang="zh-CN" altLang="en-US" spc="-150" dirty="0"/>
                        <a:t>学期末，学生将提交一篇关于电影剧情分析的小论文。</a:t>
                      </a:r>
                    </a:p>
                  </a:txBody>
                  <a:tcPr anchor="ctr"/>
                </a:tc>
                <a:extLst>
                  <a:ext uri="{0D108BD9-81ED-4DB2-BD59-A6C34878D82A}">
                    <a16:rowId xmlns:a16="http://schemas.microsoft.com/office/drawing/2014/main" val="10001"/>
                  </a:ext>
                </a:extLst>
              </a:tr>
              <a:tr h="763650">
                <a:tc>
                  <a:txBody>
                    <a:bodyPr/>
                    <a:lstStyle/>
                    <a:p>
                      <a:pPr algn="ctr" latinLnBrk="1"/>
                      <a:r>
                        <a:rPr lang="zh-CN" altLang="ko-KR" dirty="0"/>
                        <a:t>教授介绍</a:t>
                      </a:r>
                    </a:p>
                  </a:txBody>
                  <a:tcPr anchor="ctr"/>
                </a:tc>
                <a:tc>
                  <a:txBody>
                    <a:bodyPr/>
                    <a:lstStyle/>
                    <a:p>
                      <a:pPr latinLnBrk="1"/>
                      <a:r>
                        <a:rPr lang="ko-KR" altLang="en-US" dirty="0"/>
                        <a:t>이동은 교수 </a:t>
                      </a:r>
                      <a:r>
                        <a:rPr lang="zh-CN" altLang="ko-KR" sz="1800" dirty="0">
                          <a:sym typeface="+mn-ea"/>
                        </a:rPr>
                        <a:t>加图立大学</a:t>
                      </a:r>
                      <a:r>
                        <a:rPr lang="en-US" altLang="zh-CN" sz="1800" dirty="0">
                          <a:sym typeface="+mn-ea"/>
                        </a:rPr>
                        <a:t> </a:t>
                      </a:r>
                      <a:r>
                        <a:rPr lang="zh-CN" altLang="en-US" sz="1800" dirty="0">
                          <a:sym typeface="+mn-ea"/>
                        </a:rPr>
                        <a:t>艺术媒体融合系</a:t>
                      </a:r>
                      <a:r>
                        <a:rPr lang="en-US" altLang="zh-CN" sz="1800" dirty="0">
                          <a:sym typeface="+mn-ea"/>
                        </a:rPr>
                        <a:t> </a:t>
                      </a:r>
                      <a:r>
                        <a:rPr lang="zh-CN" altLang="en-US" sz="1800" dirty="0">
                          <a:sym typeface="+mn-ea"/>
                        </a:rPr>
                        <a:t>新媒体</a:t>
                      </a:r>
                      <a:r>
                        <a:rPr lang="en-US" altLang="zh-CN" sz="1800" dirty="0">
                          <a:sym typeface="+mn-ea"/>
                        </a:rPr>
                        <a:t>/</a:t>
                      </a:r>
                      <a:r>
                        <a:rPr lang="zh-CN" altLang="en-US" sz="1800" dirty="0">
                          <a:sym typeface="+mn-ea"/>
                        </a:rPr>
                        <a:t>故事叙事专业教授</a:t>
                      </a:r>
                      <a:endParaRPr lang="ko-KR" altLang="en-US" dirty="0"/>
                    </a:p>
                  </a:txBody>
                  <a:tcPr anchor="ctr"/>
                </a:tc>
                <a:extLst>
                  <a:ext uri="{0D108BD9-81ED-4DB2-BD59-A6C34878D82A}">
                    <a16:rowId xmlns:a16="http://schemas.microsoft.com/office/drawing/2014/main" val="10002"/>
                  </a:ext>
                </a:extLst>
              </a:tr>
              <a:tr h="763650">
                <a:tc>
                  <a:txBody>
                    <a:bodyPr/>
                    <a:lstStyle/>
                    <a:p>
                      <a:pPr algn="ctr" latinLnBrk="1"/>
                      <a:r>
                        <a:rPr lang="zh-CN" altLang="ko-KR" dirty="0"/>
                        <a:t>课程时间</a:t>
                      </a:r>
                    </a:p>
                  </a:txBody>
                  <a:tcPr anchor="ctr"/>
                </a:tc>
                <a:tc>
                  <a:txBody>
                    <a:bodyPr/>
                    <a:lstStyle/>
                    <a:p>
                      <a:pPr latinLnBrk="1"/>
                      <a:r>
                        <a:rPr lang="zh-CN" altLang="ko-KR" dirty="0"/>
                        <a:t>每周四</a:t>
                      </a:r>
                      <a:r>
                        <a:rPr lang="ko-KR" altLang="en-US" dirty="0"/>
                        <a:t> </a:t>
                      </a:r>
                      <a:r>
                        <a:rPr lang="en-US" altLang="ko-KR" dirty="0"/>
                        <a:t>13:00~17:00 </a:t>
                      </a:r>
                      <a:r>
                        <a:rPr lang="en-US" altLang="ko-KR" sz="1800" dirty="0">
                          <a:sym typeface="+mn-ea"/>
                        </a:rPr>
                        <a:t>(12</a:t>
                      </a:r>
                      <a:r>
                        <a:rPr lang="zh-CN" altLang="ko-KR" sz="1800" dirty="0">
                          <a:sym typeface="+mn-ea"/>
                        </a:rPr>
                        <a:t>周</a:t>
                      </a:r>
                      <a:r>
                        <a:rPr lang="en-US" altLang="zh-CN" sz="1800" dirty="0">
                          <a:sym typeface="+mn-ea"/>
                        </a:rPr>
                        <a:t> </a:t>
                      </a:r>
                      <a:r>
                        <a:rPr lang="zh-CN" altLang="en-US" sz="1800" dirty="0">
                          <a:sym typeface="+mn-ea"/>
                        </a:rPr>
                        <a:t>集中授课制</a:t>
                      </a:r>
                      <a:r>
                        <a:rPr lang="en-US" altLang="ko-KR" sz="1800" dirty="0">
                          <a:sym typeface="+mn-ea"/>
                        </a:rPr>
                        <a:t>)</a:t>
                      </a:r>
                      <a:r>
                        <a:rPr lang="ko-KR" altLang="en-US" sz="1800" dirty="0">
                          <a:sym typeface="+mn-ea"/>
                        </a:rPr>
                        <a:t> </a:t>
                      </a:r>
                      <a:endParaRPr lang="ko-KR" altLang="en-US" dirty="0"/>
                    </a:p>
                  </a:txBody>
                  <a:tcPr anchor="ctr"/>
                </a:tc>
                <a:extLst>
                  <a:ext uri="{0D108BD9-81ED-4DB2-BD59-A6C34878D82A}">
                    <a16:rowId xmlns:a16="http://schemas.microsoft.com/office/drawing/2014/main" val="10003"/>
                  </a:ext>
                </a:extLst>
              </a:tr>
              <a:tr h="763650">
                <a:tc>
                  <a:txBody>
                    <a:bodyPr/>
                    <a:lstStyle/>
                    <a:p>
                      <a:pPr algn="ctr" latinLnBrk="1"/>
                      <a:r>
                        <a:rPr lang="zh-CN" altLang="ko-KR" dirty="0"/>
                        <a:t>听课对象</a:t>
                      </a:r>
                      <a:r>
                        <a:rPr lang="ko-KR" altLang="en-US" dirty="0"/>
                        <a:t>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zh-CN" altLang="ko-KR" sz="1800" dirty="0">
                          <a:solidFill>
                            <a:srgbClr val="0070C0"/>
                          </a:solidFill>
                          <a:sym typeface="+mn-ea"/>
                        </a:rPr>
                        <a:t>专业选修科目</a:t>
                      </a:r>
                      <a:r>
                        <a:rPr lang="ko-KR" altLang="en-US" sz="1800" dirty="0">
                          <a:solidFill>
                            <a:srgbClr val="0070C0"/>
                          </a:solidFill>
                          <a:sym typeface="+mn-ea"/>
                        </a:rPr>
                        <a:t> </a:t>
                      </a:r>
                      <a:r>
                        <a:rPr lang="en-US" altLang="ko-KR" sz="1800" dirty="0">
                          <a:solidFill>
                            <a:schemeClr val="tx1"/>
                          </a:solidFill>
                          <a:sym typeface="+mn-ea"/>
                        </a:rPr>
                        <a:t>(</a:t>
                      </a:r>
                      <a:r>
                        <a:rPr lang="zh-CN" altLang="ko-KR" sz="1800" dirty="0" err="1">
                          <a:sym typeface="+mn-ea"/>
                        </a:rPr>
                        <a:t>新媒体文化融合专业</a:t>
                      </a:r>
                      <a:r>
                        <a:rPr lang="en-US" altLang="ko-KR" sz="1800" dirty="0">
                          <a:sym typeface="+mn-ea"/>
                        </a:rPr>
                        <a:t>)</a:t>
                      </a:r>
                      <a:endParaRPr lang="ko-KR" altLang="en-US" dirty="0"/>
                    </a:p>
                  </a:txBody>
                  <a:tcPr anchor="ctr"/>
                </a:tc>
                <a:extLst>
                  <a:ext uri="{0D108BD9-81ED-4DB2-BD59-A6C34878D82A}">
                    <a16:rowId xmlns:a16="http://schemas.microsoft.com/office/drawing/2014/main" val="10004"/>
                  </a:ext>
                </a:extLst>
              </a:tr>
              <a:tr h="763650">
                <a:tc>
                  <a:txBody>
                    <a:bodyPr/>
                    <a:lstStyle/>
                    <a:p>
                      <a:pPr algn="ctr" latinLnBrk="1"/>
                      <a:r>
                        <a:rPr lang="zh-CN" altLang="ko-KR" dirty="0"/>
                        <a:t>其他</a:t>
                      </a:r>
                      <a:r>
                        <a:rPr lang="ko-KR" altLang="en-US" dirty="0"/>
                        <a:t>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zh-CN" altLang="en-US" dirty="0"/>
                        <a:t>以投稿和学会发表为目标</a:t>
                      </a:r>
                      <a:r>
                        <a:rPr lang="en-US" altLang="zh-CN" dirty="0"/>
                        <a:t>，</a:t>
                      </a:r>
                      <a:r>
                        <a:rPr lang="zh-CN" altLang="en-US" dirty="0"/>
                        <a:t>撰写一篇关于电影剧本分析的小论文。</a:t>
                      </a:r>
                    </a:p>
                  </a:txBody>
                  <a:tcPr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모서리가 둥근 직사각형 6"/>
          <p:cNvSpPr/>
          <p:nvPr/>
        </p:nvSpPr>
        <p:spPr>
          <a:xfrm>
            <a:off x="134754" y="79022"/>
            <a:ext cx="11921779" cy="1061156"/>
          </a:xfrm>
          <a:prstGeom prst="roundRect">
            <a:avLst>
              <a:gd name="adj" fmla="val 850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5" name="TextBox 4"/>
          <p:cNvSpPr txBox="1"/>
          <p:nvPr/>
        </p:nvSpPr>
        <p:spPr>
          <a:xfrm>
            <a:off x="322387" y="286434"/>
            <a:ext cx="10724445" cy="646331"/>
          </a:xfrm>
          <a:prstGeom prst="rect">
            <a:avLst/>
          </a:prstGeom>
          <a:noFill/>
        </p:spPr>
        <p:txBody>
          <a:bodyPr wrap="square" rtlCol="0">
            <a:spAutoFit/>
          </a:bodyPr>
          <a:lstStyle/>
          <a:p>
            <a:r>
              <a:rPr kumimoji="1" lang="en-US" altLang="ko-KR" sz="3600" b="1" dirty="0">
                <a:solidFill>
                  <a:schemeClr val="bg1"/>
                </a:solidFill>
              </a:rPr>
              <a:t>3.</a:t>
            </a:r>
            <a:r>
              <a:rPr kumimoji="1" lang="ko-KR" altLang="en-US" sz="3600" b="1" dirty="0">
                <a:solidFill>
                  <a:schemeClr val="bg1"/>
                </a:solidFill>
              </a:rPr>
              <a:t> 교과목 소개 </a:t>
            </a:r>
          </a:p>
        </p:txBody>
      </p:sp>
      <p:graphicFrame>
        <p:nvGraphicFramePr>
          <p:cNvPr id="4" name="표 3"/>
          <p:cNvGraphicFramePr>
            <a:graphicFrameLocks noGrp="1"/>
          </p:cNvGraphicFramePr>
          <p:nvPr/>
        </p:nvGraphicFramePr>
        <p:xfrm>
          <a:off x="511206" y="1422310"/>
          <a:ext cx="11042361" cy="5102059"/>
        </p:xfrm>
        <a:graphic>
          <a:graphicData uri="http://schemas.openxmlformats.org/drawingml/2006/table">
            <a:tbl>
              <a:tblPr firstRow="1" bandRow="1">
                <a:tableStyleId>{D7AC3CCA-C797-4891-BE02-D94E43425B78}</a:tableStyleId>
              </a:tblPr>
              <a:tblGrid>
                <a:gridCol w="1972502">
                  <a:extLst>
                    <a:ext uri="{9D8B030D-6E8A-4147-A177-3AD203B41FA5}">
                      <a16:colId xmlns:a16="http://schemas.microsoft.com/office/drawing/2014/main" val="20000"/>
                    </a:ext>
                  </a:extLst>
                </a:gridCol>
                <a:gridCol w="9069859">
                  <a:extLst>
                    <a:ext uri="{9D8B030D-6E8A-4147-A177-3AD203B41FA5}">
                      <a16:colId xmlns:a16="http://schemas.microsoft.com/office/drawing/2014/main" val="20001"/>
                    </a:ext>
                  </a:extLst>
                </a:gridCol>
              </a:tblGrid>
              <a:tr h="763650">
                <a:tc>
                  <a:txBody>
                    <a:bodyPr/>
                    <a:lstStyle/>
                    <a:p>
                      <a:pPr algn="ctr" latinLnBrk="1"/>
                      <a:r>
                        <a:rPr lang="ko-KR" altLang="en-US" dirty="0"/>
                        <a:t>교과목 명 </a:t>
                      </a:r>
                    </a:p>
                  </a:txBody>
                  <a:tcPr anchor="ctr"/>
                </a:tc>
                <a:tc>
                  <a:txBody>
                    <a:bodyPr/>
                    <a:lstStyle/>
                    <a:p>
                      <a:pPr algn="l" latinLnBrk="1"/>
                      <a:r>
                        <a:rPr lang="en-US" altLang="ko-KR" dirty="0"/>
                        <a:t>(6)</a:t>
                      </a:r>
                      <a:r>
                        <a:rPr lang="ko-KR" altLang="en-US" dirty="0"/>
                        <a:t> 예술 기술 융합 프로젝트 </a:t>
                      </a:r>
                    </a:p>
                  </a:txBody>
                  <a:tcPr anchor="ctr"/>
                </a:tc>
                <a:extLst>
                  <a:ext uri="{0D108BD9-81ED-4DB2-BD59-A6C34878D82A}">
                    <a16:rowId xmlns:a16="http://schemas.microsoft.com/office/drawing/2014/main" val="10000"/>
                  </a:ext>
                </a:extLst>
              </a:tr>
              <a:tr h="1283809">
                <a:tc>
                  <a:txBody>
                    <a:bodyPr/>
                    <a:lstStyle/>
                    <a:p>
                      <a:pPr algn="ctr" latinLnBrk="1"/>
                      <a:r>
                        <a:rPr lang="ko-KR" altLang="en-US" dirty="0"/>
                        <a:t>교과목 간략 소개</a:t>
                      </a:r>
                    </a:p>
                  </a:txBody>
                  <a:tcPr anchor="ctr"/>
                </a:tc>
                <a:tc>
                  <a:txBody>
                    <a:bodyPr/>
                    <a:lstStyle/>
                    <a:p>
                      <a:pPr algn="l" latinLnBrk="1"/>
                      <a:r>
                        <a:rPr lang="ko-KR" altLang="en-US" spc="-150" dirty="0"/>
                        <a:t>본 교과목은 영화</a:t>
                      </a:r>
                      <a:r>
                        <a:rPr lang="en-US" altLang="ko-KR" spc="-150" dirty="0"/>
                        <a:t>, </a:t>
                      </a:r>
                      <a:r>
                        <a:rPr lang="ko-KR" altLang="en-US" spc="-150" dirty="0"/>
                        <a:t>방송</a:t>
                      </a:r>
                      <a:r>
                        <a:rPr lang="en-US" altLang="ko-KR" spc="-150" dirty="0"/>
                        <a:t>, 3</a:t>
                      </a:r>
                      <a:r>
                        <a:rPr lang="en-GB" altLang="ko-KR" spc="-150" dirty="0"/>
                        <a:t>D </a:t>
                      </a:r>
                      <a:r>
                        <a:rPr lang="ko-KR" altLang="en-US" spc="-150" dirty="0"/>
                        <a:t>애니메이션</a:t>
                      </a:r>
                      <a:r>
                        <a:rPr lang="en-US" altLang="ko-KR" spc="-150" dirty="0"/>
                        <a:t>, </a:t>
                      </a:r>
                      <a:r>
                        <a:rPr lang="ko-KR" altLang="en-US" spc="-150" dirty="0" err="1"/>
                        <a:t>실감미디어</a:t>
                      </a:r>
                      <a:r>
                        <a:rPr lang="en-US" altLang="ko-KR" spc="-150" dirty="0"/>
                        <a:t>, </a:t>
                      </a:r>
                      <a:r>
                        <a:rPr lang="ko-KR" altLang="en-US" spc="-150" dirty="0"/>
                        <a:t>미디어아트 등 시청각 미디어 산업 전반에서 점차 핵심 도구로 자리 잡은 </a:t>
                      </a:r>
                      <a:r>
                        <a:rPr lang="en-GB" altLang="ko-KR" spc="-150" dirty="0"/>
                        <a:t>Unreal Engine</a:t>
                      </a:r>
                      <a:r>
                        <a:rPr lang="ko-KR" altLang="en-US" spc="-150" dirty="0"/>
                        <a:t>을 활용하여</a:t>
                      </a:r>
                      <a:r>
                        <a:rPr lang="en-US" altLang="ko-KR" spc="-150" dirty="0"/>
                        <a:t>, </a:t>
                      </a:r>
                      <a:r>
                        <a:rPr lang="ko-KR" altLang="en-US" spc="-150" dirty="0"/>
                        <a:t>학습자 각자의 창작 콘셉트를 구체화하고 실현 가능한 </a:t>
                      </a:r>
                      <a:r>
                        <a:rPr lang="ko-KR" altLang="en-US" spc="-150" dirty="0" err="1"/>
                        <a:t>비주얼로</a:t>
                      </a:r>
                      <a:r>
                        <a:rPr lang="ko-KR" altLang="en-US" spc="-150" dirty="0"/>
                        <a:t> 구현하는 방법을 연구한다</a:t>
                      </a:r>
                      <a:r>
                        <a:rPr lang="en-US" altLang="ko-KR" spc="-150" dirty="0"/>
                        <a:t>. </a:t>
                      </a:r>
                      <a:endParaRPr lang="ko-KR" altLang="en-US" spc="-150" dirty="0"/>
                    </a:p>
                  </a:txBody>
                  <a:tcPr anchor="ctr"/>
                </a:tc>
                <a:extLst>
                  <a:ext uri="{0D108BD9-81ED-4DB2-BD59-A6C34878D82A}">
                    <a16:rowId xmlns:a16="http://schemas.microsoft.com/office/drawing/2014/main" val="10001"/>
                  </a:ext>
                </a:extLst>
              </a:tr>
              <a:tr h="763650">
                <a:tc>
                  <a:txBody>
                    <a:bodyPr/>
                    <a:lstStyle/>
                    <a:p>
                      <a:pPr algn="ctr" latinLnBrk="1"/>
                      <a:r>
                        <a:rPr lang="ko-KR" altLang="en-US" dirty="0"/>
                        <a:t>담당교수 소개 </a:t>
                      </a:r>
                    </a:p>
                  </a:txBody>
                  <a:tcPr anchor="ctr"/>
                </a:tc>
                <a:tc>
                  <a:txBody>
                    <a:bodyPr/>
                    <a:lstStyle/>
                    <a:p>
                      <a:pPr latinLnBrk="1"/>
                      <a:r>
                        <a:rPr lang="ko-KR" altLang="en-US" dirty="0"/>
                        <a:t>김경호 교수 </a:t>
                      </a:r>
                      <a:r>
                        <a:rPr lang="en-US" altLang="ko-KR" dirty="0"/>
                        <a:t>(</a:t>
                      </a:r>
                      <a:r>
                        <a:rPr lang="ko-KR" altLang="en-US" dirty="0"/>
                        <a:t>가톨릭대학교 </a:t>
                      </a:r>
                      <a:r>
                        <a:rPr lang="ko-KR" altLang="en-US" dirty="0" err="1"/>
                        <a:t>미디어기술콘텐츠학과</a:t>
                      </a:r>
                      <a:r>
                        <a:rPr lang="ko-KR" altLang="en-US" dirty="0"/>
                        <a:t> 애니메이션제작 전공</a:t>
                      </a:r>
                      <a:r>
                        <a:rPr lang="en-US" altLang="ko-KR" dirty="0"/>
                        <a:t>)</a:t>
                      </a:r>
                      <a:r>
                        <a:rPr lang="ko-KR" altLang="en-US" dirty="0"/>
                        <a:t> </a:t>
                      </a:r>
                    </a:p>
                  </a:txBody>
                  <a:tcPr anchor="ctr"/>
                </a:tc>
                <a:extLst>
                  <a:ext uri="{0D108BD9-81ED-4DB2-BD59-A6C34878D82A}">
                    <a16:rowId xmlns:a16="http://schemas.microsoft.com/office/drawing/2014/main" val="10002"/>
                  </a:ext>
                </a:extLst>
              </a:tr>
              <a:tr h="763650">
                <a:tc>
                  <a:txBody>
                    <a:bodyPr/>
                    <a:lstStyle/>
                    <a:p>
                      <a:pPr algn="ctr" latinLnBrk="1"/>
                      <a:r>
                        <a:rPr lang="ko-KR" altLang="en-US" dirty="0"/>
                        <a:t>수업 시간 </a:t>
                      </a:r>
                    </a:p>
                  </a:txBody>
                  <a:tcPr anchor="ctr"/>
                </a:tc>
                <a:tc>
                  <a:txBody>
                    <a:bodyPr/>
                    <a:lstStyle/>
                    <a:p>
                      <a:pPr latinLnBrk="1"/>
                      <a:r>
                        <a:rPr lang="ko-KR" altLang="en-US" dirty="0"/>
                        <a:t>수요일 </a:t>
                      </a:r>
                      <a:r>
                        <a:rPr lang="en-US" altLang="ko-KR" dirty="0"/>
                        <a:t>1:00~4:00</a:t>
                      </a:r>
                      <a:endParaRPr lang="ko-KR" altLang="en-US" dirty="0"/>
                    </a:p>
                  </a:txBody>
                  <a:tcPr anchor="ctr"/>
                </a:tc>
                <a:extLst>
                  <a:ext uri="{0D108BD9-81ED-4DB2-BD59-A6C34878D82A}">
                    <a16:rowId xmlns:a16="http://schemas.microsoft.com/office/drawing/2014/main" val="10003"/>
                  </a:ext>
                </a:extLst>
              </a:tr>
              <a:tr h="763650">
                <a:tc>
                  <a:txBody>
                    <a:bodyPr/>
                    <a:lstStyle/>
                    <a:p>
                      <a:pPr algn="ctr" latinLnBrk="1"/>
                      <a:r>
                        <a:rPr lang="ko-KR" altLang="en-US" dirty="0"/>
                        <a:t>수강 대상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ko-KR" altLang="en-US" dirty="0">
                          <a:solidFill>
                            <a:srgbClr val="0070C0"/>
                          </a:solidFill>
                        </a:rPr>
                        <a:t>전공선택 교과목 </a:t>
                      </a:r>
                      <a:r>
                        <a:rPr lang="en-US" altLang="ko-KR" dirty="0">
                          <a:solidFill>
                            <a:schemeClr val="tx1"/>
                          </a:solidFill>
                        </a:rPr>
                        <a:t>(</a:t>
                      </a:r>
                      <a:r>
                        <a:rPr lang="ko-KR" altLang="en-US" dirty="0" err="1"/>
                        <a:t>뉴미디어・문화융합전공</a:t>
                      </a:r>
                      <a:r>
                        <a:rPr lang="en-US" altLang="ko-KR" dirty="0"/>
                        <a:t>)</a:t>
                      </a:r>
                      <a:endParaRPr lang="ko-KR" altLang="en-US" dirty="0"/>
                    </a:p>
                  </a:txBody>
                  <a:tcPr anchor="ctr"/>
                </a:tc>
                <a:extLst>
                  <a:ext uri="{0D108BD9-81ED-4DB2-BD59-A6C34878D82A}">
                    <a16:rowId xmlns:a16="http://schemas.microsoft.com/office/drawing/2014/main" val="10004"/>
                  </a:ext>
                </a:extLst>
              </a:tr>
              <a:tr h="763650">
                <a:tc>
                  <a:txBody>
                    <a:bodyPr/>
                    <a:lstStyle/>
                    <a:p>
                      <a:pPr algn="ctr" latinLnBrk="1"/>
                      <a:r>
                        <a:rPr lang="ko-KR" altLang="en-US" dirty="0"/>
                        <a:t>참고 사항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en-US" altLang="ko-KR" dirty="0"/>
                        <a:t>3D </a:t>
                      </a:r>
                      <a:r>
                        <a:rPr lang="ko-KR" altLang="en-US" dirty="0"/>
                        <a:t>제작에 대한 실습을 경험할 수 있는 교과목</a:t>
                      </a:r>
                      <a:endParaRPr lang="en-US" altLang="ko-KR" dirty="0"/>
                    </a:p>
                  </a:txBody>
                  <a:tcPr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모서리가 둥근 직사각형 6"/>
          <p:cNvSpPr/>
          <p:nvPr/>
        </p:nvSpPr>
        <p:spPr>
          <a:xfrm>
            <a:off x="134754" y="79022"/>
            <a:ext cx="11921779" cy="1061156"/>
          </a:xfrm>
          <a:prstGeom prst="roundRect">
            <a:avLst>
              <a:gd name="adj" fmla="val 850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5" name="TextBox 4"/>
          <p:cNvSpPr txBox="1"/>
          <p:nvPr/>
        </p:nvSpPr>
        <p:spPr>
          <a:xfrm>
            <a:off x="322387" y="286434"/>
            <a:ext cx="10724445" cy="645160"/>
          </a:xfrm>
          <a:prstGeom prst="rect">
            <a:avLst/>
          </a:prstGeom>
          <a:noFill/>
        </p:spPr>
        <p:txBody>
          <a:bodyPr wrap="square" rtlCol="0">
            <a:spAutoFit/>
          </a:bodyPr>
          <a:lstStyle/>
          <a:p>
            <a:r>
              <a:rPr kumimoji="1" lang="en-US" altLang="ko-KR" sz="3600" b="1" dirty="0">
                <a:solidFill>
                  <a:schemeClr val="bg1"/>
                </a:solidFill>
              </a:rPr>
              <a:t>3.</a:t>
            </a:r>
            <a:r>
              <a:rPr kumimoji="1" lang="ko-KR" altLang="en-US" sz="3600" b="1" dirty="0">
                <a:solidFill>
                  <a:schemeClr val="bg1"/>
                </a:solidFill>
              </a:rPr>
              <a:t> </a:t>
            </a:r>
            <a:r>
              <a:rPr kumimoji="1" lang="zh-CN" altLang="ko-KR" sz="3600" b="1" dirty="0">
                <a:solidFill>
                  <a:schemeClr val="bg1"/>
                </a:solidFill>
              </a:rPr>
              <a:t>科目介绍</a:t>
            </a:r>
            <a:r>
              <a:rPr kumimoji="1" lang="ko-KR" altLang="en-US" sz="3600" b="1" dirty="0">
                <a:solidFill>
                  <a:schemeClr val="bg1"/>
                </a:solidFill>
              </a:rPr>
              <a:t> </a:t>
            </a:r>
          </a:p>
        </p:txBody>
      </p:sp>
      <p:graphicFrame>
        <p:nvGraphicFramePr>
          <p:cNvPr id="4" name="표 3"/>
          <p:cNvGraphicFramePr>
            <a:graphicFrameLocks noGrp="1"/>
          </p:cNvGraphicFramePr>
          <p:nvPr/>
        </p:nvGraphicFramePr>
        <p:xfrm>
          <a:off x="511206" y="1422310"/>
          <a:ext cx="11042361" cy="5102059"/>
        </p:xfrm>
        <a:graphic>
          <a:graphicData uri="http://schemas.openxmlformats.org/drawingml/2006/table">
            <a:tbl>
              <a:tblPr firstRow="1" bandRow="1">
                <a:tableStyleId>{D7AC3CCA-C797-4891-BE02-D94E43425B78}</a:tableStyleId>
              </a:tblPr>
              <a:tblGrid>
                <a:gridCol w="1972502">
                  <a:extLst>
                    <a:ext uri="{9D8B030D-6E8A-4147-A177-3AD203B41FA5}">
                      <a16:colId xmlns:a16="http://schemas.microsoft.com/office/drawing/2014/main" val="20000"/>
                    </a:ext>
                  </a:extLst>
                </a:gridCol>
                <a:gridCol w="9069859">
                  <a:extLst>
                    <a:ext uri="{9D8B030D-6E8A-4147-A177-3AD203B41FA5}">
                      <a16:colId xmlns:a16="http://schemas.microsoft.com/office/drawing/2014/main" val="20001"/>
                    </a:ext>
                  </a:extLst>
                </a:gridCol>
              </a:tblGrid>
              <a:tr h="763650">
                <a:tc>
                  <a:txBody>
                    <a:bodyPr/>
                    <a:lstStyle/>
                    <a:p>
                      <a:pPr algn="ctr" latinLnBrk="1"/>
                      <a:r>
                        <a:rPr lang="zh-CN" altLang="ko-KR" dirty="0"/>
                        <a:t>科目名</a:t>
                      </a:r>
                    </a:p>
                  </a:txBody>
                  <a:tcPr anchor="ctr"/>
                </a:tc>
                <a:tc>
                  <a:txBody>
                    <a:bodyPr/>
                    <a:lstStyle/>
                    <a:p>
                      <a:pPr algn="l" latinLnBrk="1"/>
                      <a:r>
                        <a:rPr lang="en-US" altLang="ko-KR" dirty="0"/>
                        <a:t>(6)</a:t>
                      </a:r>
                      <a:r>
                        <a:rPr lang="ko-KR" altLang="en-US" dirty="0"/>
                        <a:t> </a:t>
                      </a:r>
                      <a:r>
                        <a:rPr lang="zh-CN" altLang="en-US" dirty="0"/>
                        <a:t>艺术与科技融合项目</a:t>
                      </a:r>
                    </a:p>
                  </a:txBody>
                  <a:tcPr anchor="ctr"/>
                </a:tc>
                <a:extLst>
                  <a:ext uri="{0D108BD9-81ED-4DB2-BD59-A6C34878D82A}">
                    <a16:rowId xmlns:a16="http://schemas.microsoft.com/office/drawing/2014/main" val="10000"/>
                  </a:ext>
                </a:extLst>
              </a:tr>
              <a:tr h="1283809">
                <a:tc>
                  <a:txBody>
                    <a:bodyPr/>
                    <a:lstStyle/>
                    <a:p>
                      <a:pPr algn="ctr" latinLnBrk="1"/>
                      <a:r>
                        <a:rPr lang="zh-CN" altLang="ko-KR" dirty="0"/>
                        <a:t>科目简介</a:t>
                      </a:r>
                    </a:p>
                  </a:txBody>
                  <a:tcPr anchor="ctr"/>
                </a:tc>
                <a:tc>
                  <a:txBody>
                    <a:bodyPr/>
                    <a:lstStyle/>
                    <a:p>
                      <a:pPr algn="l" latinLnBrk="1"/>
                      <a:r>
                        <a:rPr lang="en-GB" altLang="ko-KR" spc="-150" dirty="0"/>
                        <a:t>Unreal Engine</a:t>
                      </a:r>
                      <a:r>
                        <a:rPr lang="zh-CN" altLang="en-US" spc="-150" dirty="0"/>
                        <a:t>正日益成为电影、广播、三维动画、沉浸式媒体和媒体艺术等视听媒体行业的重要工具，通过使用</a:t>
                      </a:r>
                      <a:r>
                        <a:rPr lang="en-GB" altLang="ko-KR" sz="1800" spc="-150" dirty="0">
                          <a:sym typeface="+mn-ea"/>
                        </a:rPr>
                        <a:t>Unreal Engine</a:t>
                      </a:r>
                      <a:r>
                        <a:rPr lang="zh-CN" altLang="en-US" spc="-150" dirty="0"/>
                        <a:t>，学生将学习如何完善自己的创意概念并将其转化为逼真的视觉效果。</a:t>
                      </a:r>
                    </a:p>
                  </a:txBody>
                  <a:tcPr anchor="ctr"/>
                </a:tc>
                <a:extLst>
                  <a:ext uri="{0D108BD9-81ED-4DB2-BD59-A6C34878D82A}">
                    <a16:rowId xmlns:a16="http://schemas.microsoft.com/office/drawing/2014/main" val="10001"/>
                  </a:ext>
                </a:extLst>
              </a:tr>
              <a:tr h="763650">
                <a:tc>
                  <a:txBody>
                    <a:bodyPr/>
                    <a:lstStyle/>
                    <a:p>
                      <a:pPr algn="ctr" latinLnBrk="1"/>
                      <a:r>
                        <a:rPr lang="zh-CN" altLang="ko-KR" dirty="0"/>
                        <a:t>教授介绍</a:t>
                      </a:r>
                      <a:r>
                        <a:rPr lang="ko-KR" altLang="en-US" dirty="0"/>
                        <a:t> </a:t>
                      </a:r>
                    </a:p>
                  </a:txBody>
                  <a:tcPr anchor="ctr"/>
                </a:tc>
                <a:tc>
                  <a:txBody>
                    <a:bodyPr/>
                    <a:lstStyle/>
                    <a:p>
                      <a:pPr latinLnBrk="1"/>
                      <a:r>
                        <a:rPr lang="ko-KR" altLang="en-US" dirty="0"/>
                        <a:t>김경호 교수 </a:t>
                      </a:r>
                      <a:r>
                        <a:rPr lang="zh-CN" altLang="en-US" dirty="0"/>
                        <a:t>加图立大学</a:t>
                      </a:r>
                      <a:r>
                        <a:rPr lang="en-US" altLang="zh-CN" dirty="0"/>
                        <a:t> </a:t>
                      </a:r>
                      <a:r>
                        <a:rPr lang="zh-CN" altLang="en-US" dirty="0"/>
                        <a:t>媒体技术内容学科</a:t>
                      </a:r>
                      <a:r>
                        <a:rPr lang="ko-KR" altLang="en-US" dirty="0"/>
                        <a:t> </a:t>
                      </a:r>
                      <a:r>
                        <a:rPr lang="zh-CN" altLang="ko-KR" dirty="0"/>
                        <a:t>动漫制作</a:t>
                      </a:r>
                      <a:r>
                        <a:rPr lang="en-US" altLang="zh-CN" dirty="0"/>
                        <a:t> </a:t>
                      </a:r>
                      <a:r>
                        <a:rPr lang="zh-CN" altLang="en-US" dirty="0"/>
                        <a:t>专业教授</a:t>
                      </a:r>
                      <a:r>
                        <a:rPr lang="ko-KR" altLang="en-US" dirty="0"/>
                        <a:t> </a:t>
                      </a:r>
                    </a:p>
                  </a:txBody>
                  <a:tcPr anchor="ctr"/>
                </a:tc>
                <a:extLst>
                  <a:ext uri="{0D108BD9-81ED-4DB2-BD59-A6C34878D82A}">
                    <a16:rowId xmlns:a16="http://schemas.microsoft.com/office/drawing/2014/main" val="10002"/>
                  </a:ext>
                </a:extLst>
              </a:tr>
              <a:tr h="763650">
                <a:tc>
                  <a:txBody>
                    <a:bodyPr/>
                    <a:lstStyle/>
                    <a:p>
                      <a:pPr algn="ctr" latinLnBrk="1"/>
                      <a:r>
                        <a:rPr lang="zh-CN" altLang="ko-KR" dirty="0"/>
                        <a:t>课程时间</a:t>
                      </a:r>
                    </a:p>
                  </a:txBody>
                  <a:tcPr anchor="ctr"/>
                </a:tc>
                <a:tc>
                  <a:txBody>
                    <a:bodyPr/>
                    <a:lstStyle/>
                    <a:p>
                      <a:pPr latinLnBrk="1"/>
                      <a:r>
                        <a:rPr lang="zh-CN" altLang="ko-KR" dirty="0"/>
                        <a:t>每周三</a:t>
                      </a:r>
                      <a:r>
                        <a:rPr lang="ko-KR" altLang="en-US" dirty="0"/>
                        <a:t> </a:t>
                      </a:r>
                      <a:r>
                        <a:rPr lang="en-US" altLang="ko-KR" dirty="0"/>
                        <a:t>13:00~16:00</a:t>
                      </a:r>
                      <a:endParaRPr lang="ko-KR" altLang="en-US" dirty="0"/>
                    </a:p>
                  </a:txBody>
                  <a:tcPr anchor="ctr"/>
                </a:tc>
                <a:extLst>
                  <a:ext uri="{0D108BD9-81ED-4DB2-BD59-A6C34878D82A}">
                    <a16:rowId xmlns:a16="http://schemas.microsoft.com/office/drawing/2014/main" val="10003"/>
                  </a:ext>
                </a:extLst>
              </a:tr>
              <a:tr h="763650">
                <a:tc>
                  <a:txBody>
                    <a:bodyPr/>
                    <a:lstStyle/>
                    <a:p>
                      <a:pPr algn="ctr" latinLnBrk="1"/>
                      <a:r>
                        <a:rPr lang="zh-CN" altLang="ko-KR" dirty="0"/>
                        <a:t>听课对象</a:t>
                      </a:r>
                      <a:r>
                        <a:rPr lang="ko-KR" altLang="en-US" dirty="0"/>
                        <a:t>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zh-CN" altLang="ko-KR" dirty="0">
                          <a:solidFill>
                            <a:srgbClr val="0070C0"/>
                          </a:solidFill>
                        </a:rPr>
                        <a:t>专业选修科目</a:t>
                      </a:r>
                      <a:r>
                        <a:rPr lang="ko-KR" altLang="en-US" dirty="0">
                          <a:solidFill>
                            <a:srgbClr val="0070C0"/>
                          </a:solidFill>
                        </a:rPr>
                        <a:t> </a:t>
                      </a:r>
                      <a:r>
                        <a:rPr lang="ko-KR" altLang="en-US" sz="1800" dirty="0">
                          <a:solidFill>
                            <a:srgbClr val="0070C0"/>
                          </a:solidFill>
                          <a:sym typeface="+mn-ea"/>
                        </a:rPr>
                        <a:t> </a:t>
                      </a:r>
                      <a:r>
                        <a:rPr lang="en-US" altLang="ko-KR" sz="1800" dirty="0">
                          <a:solidFill>
                            <a:schemeClr val="tx1"/>
                          </a:solidFill>
                          <a:sym typeface="+mn-ea"/>
                        </a:rPr>
                        <a:t>(</a:t>
                      </a:r>
                      <a:r>
                        <a:rPr lang="zh-CN" altLang="ko-KR" sz="1800" dirty="0" err="1">
                          <a:sym typeface="+mn-ea"/>
                        </a:rPr>
                        <a:t>新媒体文化融合专业</a:t>
                      </a:r>
                      <a:r>
                        <a:rPr lang="en-US" altLang="ko-KR" sz="1800" dirty="0">
                          <a:sym typeface="+mn-ea"/>
                        </a:rPr>
                        <a:t>)</a:t>
                      </a:r>
                      <a:endParaRPr lang="ko-KR" altLang="en-US" dirty="0"/>
                    </a:p>
                  </a:txBody>
                  <a:tcPr anchor="ctr"/>
                </a:tc>
                <a:extLst>
                  <a:ext uri="{0D108BD9-81ED-4DB2-BD59-A6C34878D82A}">
                    <a16:rowId xmlns:a16="http://schemas.microsoft.com/office/drawing/2014/main" val="10004"/>
                  </a:ext>
                </a:extLst>
              </a:tr>
              <a:tr h="763650">
                <a:tc>
                  <a:txBody>
                    <a:bodyPr/>
                    <a:lstStyle/>
                    <a:p>
                      <a:pPr algn="ctr" latinLnBrk="1"/>
                      <a:r>
                        <a:rPr lang="zh-CN" altLang="ko-KR" dirty="0"/>
                        <a:t>其他</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en-US" altLang="zh-CN" dirty="0"/>
                        <a:t> </a:t>
                      </a:r>
                      <a:r>
                        <a:rPr lang="zh-CN" altLang="en-US" dirty="0"/>
                        <a:t>亲身体验</a:t>
                      </a:r>
                      <a:r>
                        <a:rPr lang="en-US" altLang="zh-CN" dirty="0"/>
                        <a:t> 3D </a:t>
                      </a:r>
                      <a:r>
                        <a:rPr lang="zh-CN" altLang="en-US" dirty="0"/>
                        <a:t>制作的课程</a:t>
                      </a:r>
                    </a:p>
                  </a:txBody>
                  <a:tcPr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모서리가 둥근 직사각형 6"/>
          <p:cNvSpPr/>
          <p:nvPr/>
        </p:nvSpPr>
        <p:spPr>
          <a:xfrm>
            <a:off x="134754" y="79022"/>
            <a:ext cx="11921779" cy="1061156"/>
          </a:xfrm>
          <a:prstGeom prst="roundRect">
            <a:avLst>
              <a:gd name="adj" fmla="val 850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5" name="TextBox 4"/>
          <p:cNvSpPr txBox="1"/>
          <p:nvPr/>
        </p:nvSpPr>
        <p:spPr>
          <a:xfrm>
            <a:off x="322387" y="286434"/>
            <a:ext cx="10724445" cy="645160"/>
          </a:xfrm>
          <a:prstGeom prst="rect">
            <a:avLst/>
          </a:prstGeom>
          <a:noFill/>
        </p:spPr>
        <p:txBody>
          <a:bodyPr wrap="square" rtlCol="0">
            <a:spAutoFit/>
          </a:bodyPr>
          <a:lstStyle/>
          <a:p>
            <a:r>
              <a:rPr kumimoji="1" lang="en-US" altLang="ko-KR" sz="3600" b="1" dirty="0">
                <a:solidFill>
                  <a:schemeClr val="bg1"/>
                </a:solidFill>
              </a:rPr>
              <a:t>3.</a:t>
            </a:r>
            <a:r>
              <a:rPr kumimoji="1" lang="ko-KR" altLang="en-US" sz="3600" b="1" dirty="0">
                <a:solidFill>
                  <a:schemeClr val="bg1"/>
                </a:solidFill>
              </a:rPr>
              <a:t> 교과목 소개 </a:t>
            </a:r>
          </a:p>
        </p:txBody>
      </p:sp>
      <p:graphicFrame>
        <p:nvGraphicFramePr>
          <p:cNvPr id="2" name="표 1"/>
          <p:cNvGraphicFramePr>
            <a:graphicFrameLocks noGrp="1"/>
          </p:cNvGraphicFramePr>
          <p:nvPr/>
        </p:nvGraphicFramePr>
        <p:xfrm>
          <a:off x="511206" y="1422310"/>
          <a:ext cx="11042361" cy="5102059"/>
        </p:xfrm>
        <a:graphic>
          <a:graphicData uri="http://schemas.openxmlformats.org/drawingml/2006/table">
            <a:tbl>
              <a:tblPr firstRow="1" bandRow="1">
                <a:tableStyleId>{D7AC3CCA-C797-4891-BE02-D94E43425B78}</a:tableStyleId>
              </a:tblPr>
              <a:tblGrid>
                <a:gridCol w="1972502">
                  <a:extLst>
                    <a:ext uri="{9D8B030D-6E8A-4147-A177-3AD203B41FA5}">
                      <a16:colId xmlns:a16="http://schemas.microsoft.com/office/drawing/2014/main" val="20000"/>
                    </a:ext>
                  </a:extLst>
                </a:gridCol>
                <a:gridCol w="9069859">
                  <a:extLst>
                    <a:ext uri="{9D8B030D-6E8A-4147-A177-3AD203B41FA5}">
                      <a16:colId xmlns:a16="http://schemas.microsoft.com/office/drawing/2014/main" val="20001"/>
                    </a:ext>
                  </a:extLst>
                </a:gridCol>
              </a:tblGrid>
              <a:tr h="763650">
                <a:tc>
                  <a:txBody>
                    <a:bodyPr/>
                    <a:lstStyle/>
                    <a:p>
                      <a:pPr algn="ctr" latinLnBrk="1"/>
                      <a:r>
                        <a:rPr lang="ko-KR" altLang="en-US" dirty="0"/>
                        <a:t>교과목 명 </a:t>
                      </a:r>
                    </a:p>
                  </a:txBody>
                  <a:tcPr anchor="ctr"/>
                </a:tc>
                <a:tc>
                  <a:txBody>
                    <a:bodyPr/>
                    <a:lstStyle/>
                    <a:p>
                      <a:pPr algn="l" latinLnBrk="1"/>
                      <a:r>
                        <a:rPr lang="en-US" altLang="ko-KR" dirty="0"/>
                        <a:t>(7)</a:t>
                      </a:r>
                      <a:r>
                        <a:rPr lang="ko-KR" altLang="en-US" dirty="0"/>
                        <a:t> 로컬 크리에이터 프로젝트</a:t>
                      </a:r>
                    </a:p>
                  </a:txBody>
                  <a:tcPr anchor="ctr"/>
                </a:tc>
                <a:extLst>
                  <a:ext uri="{0D108BD9-81ED-4DB2-BD59-A6C34878D82A}">
                    <a16:rowId xmlns:a16="http://schemas.microsoft.com/office/drawing/2014/main" val="10000"/>
                  </a:ext>
                </a:extLst>
              </a:tr>
              <a:tr h="1283809">
                <a:tc>
                  <a:txBody>
                    <a:bodyPr/>
                    <a:lstStyle/>
                    <a:p>
                      <a:pPr algn="ctr" latinLnBrk="1"/>
                      <a:r>
                        <a:rPr lang="ko-KR" altLang="en-US" dirty="0"/>
                        <a:t>교과목 간략 소개</a:t>
                      </a:r>
                    </a:p>
                  </a:txBody>
                  <a:tcPr anchor="ctr"/>
                </a:tc>
                <a:tc>
                  <a:txBody>
                    <a:bodyPr/>
                    <a:lstStyle/>
                    <a:p>
                      <a:pPr algn="l" latinLnBrk="1"/>
                      <a:r>
                        <a:rPr lang="ko-KR" altLang="en-US" spc="-150" dirty="0"/>
                        <a:t>지역 자원을 활용하여 콘텐츠를 기획하고 개발하여 지역 활성화와 지속가능한 발전을 도모하는 </a:t>
                      </a:r>
                      <a:r>
                        <a:rPr lang="en-US" altLang="ko-KR" spc="-150" dirty="0"/>
                        <a:t>Local Creator </a:t>
                      </a:r>
                      <a:r>
                        <a:rPr lang="ko-KR" altLang="en-US" spc="-150" dirty="0"/>
                        <a:t>역할을 탐색한다</a:t>
                      </a:r>
                      <a:r>
                        <a:rPr lang="en-US" altLang="ko-KR" spc="-150" dirty="0"/>
                        <a:t>. </a:t>
                      </a:r>
                      <a:r>
                        <a:rPr lang="ko-KR" altLang="en-US" spc="-150" dirty="0"/>
                        <a:t>팀 기반 프로젝트를 통해 실제 지역 커뮤니티</a:t>
                      </a:r>
                      <a:r>
                        <a:rPr lang="en-US" altLang="ko-KR" spc="-150" dirty="0"/>
                        <a:t>, </a:t>
                      </a:r>
                      <a:r>
                        <a:rPr lang="ko-KR" altLang="en-US" spc="-150" dirty="0"/>
                        <a:t>문화 및 산업과 연계된 활동을 수행한다</a:t>
                      </a:r>
                      <a:r>
                        <a:rPr lang="en-US" altLang="ko-KR" spc="-150" dirty="0"/>
                        <a:t>. </a:t>
                      </a:r>
                      <a:r>
                        <a:rPr lang="ko-KR" altLang="en-US" spc="-150" dirty="0"/>
                        <a:t>이론 및 사례 분석을 위해  </a:t>
                      </a:r>
                      <a:r>
                        <a:rPr lang="en-US" altLang="ko-KR" dirty="0"/>
                        <a:t>Field Research</a:t>
                      </a:r>
                      <a:r>
                        <a:rPr lang="ko-KR" altLang="en-US" dirty="0"/>
                        <a:t>를 </a:t>
                      </a:r>
                      <a:r>
                        <a:rPr lang="ko-KR" altLang="en-US" spc="-150" dirty="0"/>
                        <a:t>진행할 예정이다</a:t>
                      </a:r>
                      <a:r>
                        <a:rPr lang="en-US" altLang="ko-KR" spc="-150" dirty="0"/>
                        <a:t>.</a:t>
                      </a:r>
                      <a:endParaRPr lang="ko-KR" altLang="en-US" spc="-150" dirty="0"/>
                    </a:p>
                  </a:txBody>
                  <a:tcPr anchor="ctr"/>
                </a:tc>
                <a:extLst>
                  <a:ext uri="{0D108BD9-81ED-4DB2-BD59-A6C34878D82A}">
                    <a16:rowId xmlns:a16="http://schemas.microsoft.com/office/drawing/2014/main" val="10001"/>
                  </a:ext>
                </a:extLst>
              </a:tr>
              <a:tr h="763650">
                <a:tc>
                  <a:txBody>
                    <a:bodyPr/>
                    <a:lstStyle/>
                    <a:p>
                      <a:pPr algn="ctr" latinLnBrk="1"/>
                      <a:r>
                        <a:rPr lang="ko-KR" altLang="en-US" dirty="0"/>
                        <a:t>담당교수 소개 </a:t>
                      </a:r>
                    </a:p>
                  </a:txBody>
                  <a:tcPr anchor="ctr"/>
                </a:tc>
                <a:tc>
                  <a:txBody>
                    <a:bodyPr/>
                    <a:lstStyle/>
                    <a:p>
                      <a:pPr latinLnBrk="1"/>
                      <a:r>
                        <a:rPr lang="ko-KR" altLang="en-US" dirty="0"/>
                        <a:t>이상민 교수</a:t>
                      </a:r>
                      <a:r>
                        <a:rPr lang="en-US" altLang="ko-KR" dirty="0"/>
                        <a:t>(</a:t>
                      </a:r>
                      <a:r>
                        <a:rPr lang="ko-KR" altLang="en-US" dirty="0"/>
                        <a:t>학부대학 교수</a:t>
                      </a:r>
                      <a:r>
                        <a:rPr lang="en-US" altLang="ko-KR" dirty="0"/>
                        <a:t>, </a:t>
                      </a:r>
                      <a:r>
                        <a:rPr lang="ko-KR" altLang="en-US" dirty="0"/>
                        <a:t>예술미디어융합학과 겸무교수</a:t>
                      </a:r>
                      <a:r>
                        <a:rPr lang="en-US" altLang="ko-KR" dirty="0"/>
                        <a:t>)</a:t>
                      </a:r>
                      <a:r>
                        <a:rPr lang="ko-KR" altLang="en-US" dirty="0"/>
                        <a:t> </a:t>
                      </a:r>
                    </a:p>
                  </a:txBody>
                  <a:tcPr anchor="ctr"/>
                </a:tc>
                <a:extLst>
                  <a:ext uri="{0D108BD9-81ED-4DB2-BD59-A6C34878D82A}">
                    <a16:rowId xmlns:a16="http://schemas.microsoft.com/office/drawing/2014/main" val="10002"/>
                  </a:ext>
                </a:extLst>
              </a:tr>
              <a:tr h="763650">
                <a:tc>
                  <a:txBody>
                    <a:bodyPr/>
                    <a:lstStyle/>
                    <a:p>
                      <a:pPr algn="ctr" latinLnBrk="1"/>
                      <a:r>
                        <a:rPr lang="ko-KR" altLang="en-US" dirty="0"/>
                        <a:t>수업 시간 </a:t>
                      </a:r>
                    </a:p>
                  </a:txBody>
                  <a:tcPr anchor="ctr"/>
                </a:tc>
                <a:tc>
                  <a:txBody>
                    <a:bodyPr/>
                    <a:lstStyle/>
                    <a:p>
                      <a:pPr latinLnBrk="1"/>
                      <a:r>
                        <a:rPr lang="ko-KR" altLang="en-US" dirty="0"/>
                        <a:t>월요일 </a:t>
                      </a:r>
                      <a:r>
                        <a:rPr lang="en-US" altLang="ko-KR" dirty="0"/>
                        <a:t>14</a:t>
                      </a:r>
                      <a:r>
                        <a:rPr lang="ko-KR" altLang="en-US" dirty="0"/>
                        <a:t>시</a:t>
                      </a:r>
                      <a:r>
                        <a:rPr lang="en-US" altLang="ko-KR" dirty="0"/>
                        <a:t>~18</a:t>
                      </a:r>
                      <a:r>
                        <a:rPr lang="ko-KR" altLang="en-US" dirty="0"/>
                        <a:t>시</a:t>
                      </a:r>
                      <a:r>
                        <a:rPr lang="en-US" altLang="ko-KR" dirty="0"/>
                        <a:t>(1</a:t>
                      </a:r>
                      <a:r>
                        <a:rPr lang="ko-KR" altLang="en-US" dirty="0"/>
                        <a:t>일 </a:t>
                      </a:r>
                      <a:r>
                        <a:rPr lang="en-US" altLang="ko-KR" dirty="0"/>
                        <a:t>4</a:t>
                      </a:r>
                      <a:r>
                        <a:rPr lang="ko-KR" altLang="en-US" dirty="0"/>
                        <a:t>시간 </a:t>
                      </a:r>
                      <a:r>
                        <a:rPr lang="en-US" altLang="ko-KR" dirty="0"/>
                        <a:t>/ 12</a:t>
                      </a:r>
                      <a:r>
                        <a:rPr lang="ko-KR" altLang="en-US" dirty="0"/>
                        <a:t>주 집중이수</a:t>
                      </a:r>
                      <a:r>
                        <a:rPr lang="en-US" altLang="ko-KR" dirty="0"/>
                        <a:t>)</a:t>
                      </a:r>
                    </a:p>
                    <a:p>
                      <a:pPr marL="285750" indent="-285750" latinLnBrk="1">
                        <a:buFontTx/>
                        <a:buChar char="-"/>
                      </a:pPr>
                      <a:r>
                        <a:rPr lang="en-US" altLang="ko-KR" dirty="0"/>
                        <a:t>Field Research</a:t>
                      </a:r>
                      <a:r>
                        <a:rPr lang="ko-KR" altLang="en-US" dirty="0"/>
                        <a:t> 예정 </a:t>
                      </a:r>
                      <a:r>
                        <a:rPr lang="en-US" altLang="ko-KR" dirty="0"/>
                        <a:t>/ </a:t>
                      </a:r>
                      <a:r>
                        <a:rPr lang="ko-KR" altLang="en-US" dirty="0"/>
                        <a:t>이에 대한 일정은 강의계획서 참고</a:t>
                      </a:r>
                    </a:p>
                  </a:txBody>
                  <a:tcPr anchor="ctr"/>
                </a:tc>
                <a:extLst>
                  <a:ext uri="{0D108BD9-81ED-4DB2-BD59-A6C34878D82A}">
                    <a16:rowId xmlns:a16="http://schemas.microsoft.com/office/drawing/2014/main" val="10003"/>
                  </a:ext>
                </a:extLst>
              </a:tr>
              <a:tr h="763650">
                <a:tc>
                  <a:txBody>
                    <a:bodyPr/>
                    <a:lstStyle/>
                    <a:p>
                      <a:pPr algn="ctr" latinLnBrk="1"/>
                      <a:r>
                        <a:rPr lang="ko-KR" altLang="en-US" dirty="0"/>
                        <a:t>수강 대상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ko-KR" altLang="en-US" dirty="0"/>
                        <a:t>지역의 자원을 활용하여 개발해 보고 싶은 예술미디어융합학과 학생 누구나</a:t>
                      </a:r>
                    </a:p>
                  </a:txBody>
                  <a:tcPr anchor="ctr"/>
                </a:tc>
                <a:extLst>
                  <a:ext uri="{0D108BD9-81ED-4DB2-BD59-A6C34878D82A}">
                    <a16:rowId xmlns:a16="http://schemas.microsoft.com/office/drawing/2014/main" val="10004"/>
                  </a:ext>
                </a:extLst>
              </a:tr>
              <a:tr h="763650">
                <a:tc>
                  <a:txBody>
                    <a:bodyPr/>
                    <a:lstStyle/>
                    <a:p>
                      <a:pPr algn="ctr" latinLnBrk="1"/>
                      <a:r>
                        <a:rPr lang="ko-KR" altLang="en-US" dirty="0"/>
                        <a:t>참고 사항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en-US" altLang="ko-KR" dirty="0"/>
                        <a:t>Field Research</a:t>
                      </a:r>
                      <a:r>
                        <a:rPr lang="ko-KR" altLang="en-US" dirty="0"/>
                        <a:t> 경우</a:t>
                      </a:r>
                      <a:r>
                        <a:rPr lang="en-US" altLang="ko-KR" dirty="0"/>
                        <a:t>, </a:t>
                      </a:r>
                      <a:r>
                        <a:rPr lang="ko-KR" altLang="en-US" dirty="0"/>
                        <a:t>비용</a:t>
                      </a:r>
                      <a:r>
                        <a:rPr lang="en-US" altLang="ko-KR" dirty="0"/>
                        <a:t>(</a:t>
                      </a:r>
                      <a:r>
                        <a:rPr lang="ko-KR" altLang="en-US" dirty="0"/>
                        <a:t>여비</a:t>
                      </a:r>
                      <a:r>
                        <a:rPr lang="en-US" altLang="ko-KR" dirty="0"/>
                        <a:t>, </a:t>
                      </a:r>
                      <a:r>
                        <a:rPr lang="ko-KR" altLang="en-US" dirty="0"/>
                        <a:t>식비</a:t>
                      </a:r>
                      <a:r>
                        <a:rPr lang="en-US" altLang="ko-KR" dirty="0"/>
                        <a:t>, </a:t>
                      </a:r>
                      <a:r>
                        <a:rPr lang="ko-KR" altLang="en-US" dirty="0"/>
                        <a:t>입장료 등</a:t>
                      </a:r>
                      <a:r>
                        <a:rPr lang="en-US" altLang="ko-KR" dirty="0"/>
                        <a:t>)</a:t>
                      </a:r>
                      <a:r>
                        <a:rPr lang="ko-KR" altLang="en-US"/>
                        <a:t>이 발생함</a:t>
                      </a:r>
                      <a:endParaRPr lang="en-US" altLang="ko-KR" dirty="0"/>
                    </a:p>
                  </a:txBody>
                  <a:tcPr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모서리가 둥근 직사각형 6"/>
          <p:cNvSpPr/>
          <p:nvPr/>
        </p:nvSpPr>
        <p:spPr>
          <a:xfrm>
            <a:off x="134754" y="79022"/>
            <a:ext cx="11921779" cy="1061156"/>
          </a:xfrm>
          <a:prstGeom prst="roundRect">
            <a:avLst>
              <a:gd name="adj" fmla="val 850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5" name="TextBox 4"/>
          <p:cNvSpPr txBox="1"/>
          <p:nvPr/>
        </p:nvSpPr>
        <p:spPr>
          <a:xfrm>
            <a:off x="322387" y="226109"/>
            <a:ext cx="10724445" cy="829945"/>
          </a:xfrm>
          <a:prstGeom prst="rect">
            <a:avLst/>
          </a:prstGeom>
          <a:noFill/>
        </p:spPr>
        <p:txBody>
          <a:bodyPr wrap="square" rtlCol="0">
            <a:spAutoFit/>
          </a:bodyPr>
          <a:lstStyle/>
          <a:p>
            <a:r>
              <a:rPr kumimoji="1" lang="en-US" altLang="ko-KR" sz="2400" b="1" dirty="0">
                <a:solidFill>
                  <a:schemeClr val="bg1"/>
                </a:solidFill>
              </a:rPr>
              <a:t>1.</a:t>
            </a:r>
            <a:r>
              <a:rPr kumimoji="1" lang="ko-KR" altLang="en-US" sz="2400" b="1" dirty="0">
                <a:solidFill>
                  <a:schemeClr val="bg1"/>
                </a:solidFill>
              </a:rPr>
              <a:t> </a:t>
            </a:r>
            <a:r>
              <a:rPr kumimoji="1" lang="en-US" altLang="ko-KR" sz="2400" b="1" dirty="0">
                <a:solidFill>
                  <a:schemeClr val="bg1"/>
                </a:solidFill>
              </a:rPr>
              <a:t>2</a:t>
            </a:r>
            <a:r>
              <a:rPr kumimoji="1" lang="ko-KR" altLang="en-US" sz="2400" b="1" dirty="0">
                <a:solidFill>
                  <a:schemeClr val="bg1"/>
                </a:solidFill>
              </a:rPr>
              <a:t>학기 수강 신청에 대한 기본 안내 사항</a:t>
            </a:r>
          </a:p>
          <a:p>
            <a:r>
              <a:rPr kumimoji="1" lang="ko-KR" altLang="en-US" sz="2400" b="1" dirty="0">
                <a:solidFill>
                  <a:schemeClr val="bg1"/>
                </a:solidFill>
              </a:rPr>
              <a:t> </a:t>
            </a:r>
            <a:r>
              <a:rPr kumimoji="1" lang="en-US" altLang="ko-KR" sz="2400" b="1" dirty="0">
                <a:solidFill>
                  <a:schemeClr val="bg1"/>
                </a:solidFill>
              </a:rPr>
              <a:t>   </a:t>
            </a:r>
            <a:r>
              <a:rPr kumimoji="1" lang="zh-CN" altLang="ko-KR" sz="2400" b="1" dirty="0">
                <a:solidFill>
                  <a:schemeClr val="bg1"/>
                </a:solidFill>
              </a:rPr>
              <a:t>第</a:t>
            </a:r>
            <a:r>
              <a:rPr kumimoji="1" lang="en-US" altLang="zh-CN" sz="2400" b="1" dirty="0">
                <a:solidFill>
                  <a:schemeClr val="bg1"/>
                </a:solidFill>
              </a:rPr>
              <a:t>2</a:t>
            </a:r>
            <a:r>
              <a:rPr kumimoji="1" lang="zh-CN" altLang="ko-KR" sz="2400" b="1" dirty="0">
                <a:solidFill>
                  <a:schemeClr val="bg1"/>
                </a:solidFill>
              </a:rPr>
              <a:t>学期课程申请基本事项</a:t>
            </a:r>
            <a:r>
              <a:rPr kumimoji="1" lang="ko-KR" altLang="en-US" sz="2400" b="1" dirty="0">
                <a:solidFill>
                  <a:schemeClr val="bg1"/>
                </a:solidFill>
              </a:rPr>
              <a:t>  </a:t>
            </a:r>
          </a:p>
        </p:txBody>
      </p:sp>
      <p:sp>
        <p:nvSpPr>
          <p:cNvPr id="2" name="TextBox 1"/>
          <p:cNvSpPr txBox="1"/>
          <p:nvPr/>
        </p:nvSpPr>
        <p:spPr>
          <a:xfrm>
            <a:off x="132715" y="1069975"/>
            <a:ext cx="11922125" cy="5677535"/>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kumimoji="1" lang="ko-KR" altLang="en-US" sz="1600" dirty="0"/>
              <a:t>수강신청 기간 </a:t>
            </a:r>
            <a:r>
              <a:rPr kumimoji="1" lang="en-US" altLang="ko-KR" sz="1600" dirty="0"/>
              <a:t> </a:t>
            </a:r>
            <a:r>
              <a:rPr kumimoji="1" lang="zh-CN" altLang="ko-KR" sz="1600" dirty="0"/>
              <a:t>课程申请时间</a:t>
            </a:r>
            <a:br>
              <a:rPr kumimoji="1" lang="en-US" altLang="ko-KR" sz="1600" dirty="0"/>
            </a:br>
            <a:r>
              <a:rPr kumimoji="1" lang="en-US" altLang="ko-KR" sz="1600" dirty="0"/>
              <a:t>-</a:t>
            </a:r>
            <a:r>
              <a:rPr kumimoji="1" lang="ko-KR" altLang="en-US" sz="1600" dirty="0"/>
              <a:t> </a:t>
            </a:r>
            <a:r>
              <a:rPr kumimoji="1" lang="zh-CN" altLang="ko-KR" sz="1600" b="1" dirty="0"/>
              <a:t>在学生</a:t>
            </a:r>
            <a:r>
              <a:rPr kumimoji="1" lang="en-US" altLang="zh-CN" sz="1600" dirty="0"/>
              <a:t> </a:t>
            </a:r>
            <a:r>
              <a:rPr kumimoji="1" lang="ko-KR" altLang="en-US" sz="1600" dirty="0"/>
              <a:t>재학생 </a:t>
            </a:r>
            <a:r>
              <a:rPr kumimoji="1" lang="en-US" altLang="ko-KR" sz="1600" dirty="0"/>
              <a:t>:</a:t>
            </a:r>
            <a:r>
              <a:rPr kumimoji="1" lang="ko-KR" altLang="en-US" sz="1600" dirty="0"/>
              <a:t> </a:t>
            </a:r>
            <a:r>
              <a:rPr kumimoji="1" lang="en-US" altLang="ko-KR" sz="1600" dirty="0"/>
              <a:t>2025.07.29(</a:t>
            </a:r>
            <a:r>
              <a:rPr kumimoji="1" lang="ko-KR" altLang="en-US" sz="1600" dirty="0"/>
              <a:t>화</a:t>
            </a:r>
            <a:r>
              <a:rPr kumimoji="1" lang="en-US" altLang="ko-KR" sz="1600" dirty="0"/>
              <a:t>) ~ 2025.08.01(</a:t>
            </a:r>
            <a:r>
              <a:rPr kumimoji="1" lang="ko-KR" altLang="en-US" sz="1600" dirty="0"/>
              <a:t>금</a:t>
            </a:r>
            <a:r>
              <a:rPr kumimoji="1" lang="en-US" altLang="ko-KR" sz="1600" dirty="0"/>
              <a:t>)</a:t>
            </a:r>
            <a:br>
              <a:rPr kumimoji="1" lang="en-US" altLang="ko-KR" sz="1600" dirty="0"/>
            </a:br>
            <a:r>
              <a:rPr kumimoji="1" lang="en-US" altLang="ko-KR" sz="1600" dirty="0"/>
              <a:t>-</a:t>
            </a:r>
            <a:r>
              <a:rPr kumimoji="1" lang="ko-KR" altLang="en-US" sz="1600" b="1" dirty="0"/>
              <a:t> </a:t>
            </a:r>
            <a:r>
              <a:rPr kumimoji="1" lang="zh-CN" altLang="en-US" sz="1600" b="1" dirty="0"/>
              <a:t>新生</a:t>
            </a:r>
            <a:r>
              <a:rPr kumimoji="1" lang="en-US" altLang="zh-CN" sz="1600" dirty="0"/>
              <a:t> </a:t>
            </a:r>
            <a:r>
              <a:rPr kumimoji="1" lang="ko-KR" altLang="en-US" sz="1600" dirty="0"/>
              <a:t>신입생 </a:t>
            </a:r>
            <a:r>
              <a:rPr kumimoji="1" lang="en-US" altLang="ko-KR" sz="1600" dirty="0"/>
              <a:t>: 2025.08.11(</a:t>
            </a:r>
            <a:r>
              <a:rPr kumimoji="1" lang="ko-KR" altLang="en-US" sz="1600" dirty="0"/>
              <a:t>월</a:t>
            </a:r>
            <a:r>
              <a:rPr kumimoji="1" lang="en-US" altLang="ko-KR" sz="1600" dirty="0"/>
              <a:t>) ~ 2025.08.22(</a:t>
            </a:r>
            <a:r>
              <a:rPr kumimoji="1" lang="ko-KR" altLang="en-US" sz="1600" dirty="0"/>
              <a:t>금</a:t>
            </a:r>
            <a:r>
              <a:rPr kumimoji="1" lang="en-US" altLang="ko-KR" sz="1600" dirty="0"/>
              <a:t>)</a:t>
            </a:r>
          </a:p>
          <a:p>
            <a:pPr marL="285750" indent="-285750">
              <a:lnSpc>
                <a:spcPct val="150000"/>
              </a:lnSpc>
              <a:buFont typeface="Arial" panose="020B0604020202020204" pitchFamily="34" charset="0"/>
              <a:buChar char="•"/>
            </a:pPr>
            <a:r>
              <a:rPr kumimoji="1" lang="ko-KR" altLang="en-US" sz="1600" dirty="0"/>
              <a:t>수강신청 변경기간</a:t>
            </a:r>
            <a:r>
              <a:rPr kumimoji="1" lang="zh-CN" altLang="ko-KR" sz="1600" b="1" dirty="0"/>
              <a:t>课程申请更改时间</a:t>
            </a:r>
            <a:r>
              <a:rPr kumimoji="1" lang="en-US" altLang="zh-CN" sz="1600" dirty="0"/>
              <a:t> </a:t>
            </a:r>
            <a:r>
              <a:rPr kumimoji="1" lang="ko-KR" altLang="en-US" sz="1600" dirty="0"/>
              <a:t> </a:t>
            </a:r>
            <a:r>
              <a:rPr kumimoji="1" lang="en-US" altLang="ko-KR" sz="1600" dirty="0"/>
              <a:t>:</a:t>
            </a:r>
            <a:r>
              <a:rPr kumimoji="1" lang="ko-KR" altLang="en-US" sz="1600" dirty="0"/>
              <a:t> </a:t>
            </a:r>
            <a:r>
              <a:rPr kumimoji="1" lang="en-US" altLang="ko-KR" sz="1600" dirty="0"/>
              <a:t>2025.09.01(</a:t>
            </a:r>
            <a:r>
              <a:rPr kumimoji="1" lang="ko-KR" altLang="en-US" sz="1600" dirty="0"/>
              <a:t>월</a:t>
            </a:r>
            <a:r>
              <a:rPr kumimoji="1" lang="en-US" altLang="ko-KR" sz="1600" dirty="0"/>
              <a:t>) ~ 2025.09.05(</a:t>
            </a:r>
            <a:r>
              <a:rPr kumimoji="1" lang="ko-KR" altLang="en-US" sz="1600" dirty="0"/>
              <a:t>금</a:t>
            </a:r>
            <a:r>
              <a:rPr kumimoji="1" lang="en-US" altLang="ko-KR" sz="1600" dirty="0"/>
              <a:t>)</a:t>
            </a:r>
          </a:p>
          <a:p>
            <a:pPr marL="285750" indent="-285750">
              <a:lnSpc>
                <a:spcPct val="150000"/>
              </a:lnSpc>
              <a:buFont typeface="Arial" panose="020B0604020202020204" pitchFamily="34" charset="0"/>
              <a:buChar char="•"/>
            </a:pPr>
            <a:r>
              <a:rPr kumimoji="1" lang="ko-KR" altLang="en-US" sz="1600" dirty="0"/>
              <a:t>수강신청 관련 오리엔테이션 </a:t>
            </a:r>
            <a:r>
              <a:rPr kumimoji="1" lang="zh-CN" altLang="ko-KR" sz="1600" b="1" dirty="0"/>
              <a:t>课程申请相关说明会</a:t>
            </a:r>
            <a:r>
              <a:rPr kumimoji="1" lang="en-US" altLang="zh-CN" sz="1600" dirty="0"/>
              <a:t> </a:t>
            </a:r>
            <a:r>
              <a:rPr kumimoji="1" lang="en-US" altLang="ko-KR" sz="1600" dirty="0"/>
              <a:t>:</a:t>
            </a:r>
            <a:r>
              <a:rPr kumimoji="1" lang="ko-KR" altLang="en-US" sz="1600" dirty="0"/>
              <a:t> </a:t>
            </a:r>
            <a:r>
              <a:rPr kumimoji="1" lang="en-US" altLang="ko-KR" sz="1600" dirty="0"/>
              <a:t>2025</a:t>
            </a:r>
            <a:r>
              <a:rPr kumimoji="1" lang="ko-KR" altLang="en-US" sz="1600" dirty="0"/>
              <a:t>년 </a:t>
            </a:r>
            <a:r>
              <a:rPr kumimoji="1" lang="en-US" altLang="ko-KR" sz="1600" dirty="0"/>
              <a:t>9</a:t>
            </a:r>
            <a:r>
              <a:rPr kumimoji="1" lang="ko-KR" altLang="en-US" sz="1600" dirty="0"/>
              <a:t>월 </a:t>
            </a:r>
            <a:r>
              <a:rPr kumimoji="1" lang="en-US" altLang="ko-KR" sz="1600" dirty="0"/>
              <a:t>2</a:t>
            </a:r>
            <a:r>
              <a:rPr kumimoji="1" lang="ko-KR" altLang="en-US" sz="1600" dirty="0"/>
              <a:t>일 화요일 오후 </a:t>
            </a:r>
            <a:r>
              <a:rPr kumimoji="1" lang="en-US" altLang="ko-KR" sz="1600" dirty="0"/>
              <a:t>1</a:t>
            </a:r>
            <a:r>
              <a:rPr kumimoji="1" lang="ko-KR" altLang="en-US" sz="1600" dirty="0"/>
              <a:t>시</a:t>
            </a:r>
            <a:r>
              <a:rPr kumimoji="1" lang="en-US" altLang="ko-KR" sz="1600" dirty="0"/>
              <a:t>~2</a:t>
            </a:r>
            <a:r>
              <a:rPr kumimoji="1" lang="ko-KR" altLang="en-US" sz="1600" dirty="0"/>
              <a:t>시 </a:t>
            </a:r>
            <a:r>
              <a:rPr kumimoji="1" lang="en-US" altLang="ko-KR" b="1" dirty="0"/>
              <a:t>9</a:t>
            </a:r>
            <a:r>
              <a:rPr kumimoji="1" lang="zh-CN" altLang="en-US" b="1" dirty="0"/>
              <a:t>月</a:t>
            </a:r>
            <a:r>
              <a:rPr kumimoji="1" lang="en-US" altLang="zh-CN" b="1" dirty="0"/>
              <a:t>2</a:t>
            </a:r>
            <a:r>
              <a:rPr kumimoji="1" lang="zh-CN" altLang="en-US" b="1" dirty="0"/>
              <a:t>号</a:t>
            </a:r>
            <a:r>
              <a:rPr kumimoji="1" lang="en-US" altLang="zh-CN" b="1" dirty="0"/>
              <a:t>（</a:t>
            </a:r>
            <a:r>
              <a:rPr kumimoji="1" lang="zh-CN" altLang="en-US" b="1" dirty="0"/>
              <a:t>周二</a:t>
            </a:r>
            <a:r>
              <a:rPr kumimoji="1" lang="en-US" altLang="zh-CN" b="1" dirty="0"/>
              <a:t>）13～14</a:t>
            </a:r>
            <a:r>
              <a:rPr kumimoji="1" lang="zh-CN" altLang="en-US" b="1" dirty="0"/>
              <a:t>点</a:t>
            </a:r>
            <a:endParaRPr kumimoji="1" lang="en-US" altLang="ko-KR" sz="1400" b="1" dirty="0"/>
          </a:p>
          <a:p>
            <a:pPr marL="285750" indent="-285750">
              <a:lnSpc>
                <a:spcPct val="150000"/>
              </a:lnSpc>
              <a:buFont typeface="Arial" panose="020B0604020202020204" pitchFamily="34" charset="0"/>
              <a:buChar char="•"/>
            </a:pPr>
            <a:r>
              <a:rPr kumimoji="1" lang="ko-KR" altLang="en-US" sz="1600" dirty="0"/>
              <a:t>학기당 신청가능 학점 </a:t>
            </a:r>
            <a:r>
              <a:rPr kumimoji="1" lang="zh-CN" altLang="ko-KR" sz="1600" b="1" dirty="0"/>
              <a:t>每学期可申请学分</a:t>
            </a:r>
            <a:endParaRPr kumimoji="1" lang="en-US" altLang="ko-KR" sz="1600" dirty="0"/>
          </a:p>
          <a:p>
            <a:pPr indent="269875">
              <a:lnSpc>
                <a:spcPct val="150000"/>
              </a:lnSpc>
            </a:pPr>
            <a:r>
              <a:rPr kumimoji="1" lang="en-US" altLang="ko-KR" sz="1600" dirty="0"/>
              <a:t>- </a:t>
            </a:r>
            <a:r>
              <a:rPr kumimoji="1" lang="ko-KR" altLang="en-US" sz="1600" dirty="0"/>
              <a:t>석사</a:t>
            </a:r>
            <a:r>
              <a:rPr kumimoji="1" lang="en-US" altLang="ko-KR" sz="1600" dirty="0"/>
              <a:t>, </a:t>
            </a:r>
            <a:r>
              <a:rPr kumimoji="1" lang="ko-KR" altLang="en-US" sz="1600" dirty="0"/>
              <a:t>박사 </a:t>
            </a:r>
            <a:r>
              <a:rPr kumimoji="1" lang="en-US" altLang="ko-KR" sz="1600" dirty="0"/>
              <a:t>: </a:t>
            </a:r>
            <a:r>
              <a:rPr kumimoji="1" lang="ko-KR" altLang="en-US" sz="1600" dirty="0"/>
              <a:t>최대 </a:t>
            </a:r>
            <a:r>
              <a:rPr kumimoji="1" lang="en-US" altLang="ko-KR" sz="1600" dirty="0"/>
              <a:t>9</a:t>
            </a:r>
            <a:r>
              <a:rPr kumimoji="1" lang="ko-KR" altLang="en-US" sz="1600" dirty="0"/>
              <a:t>학점</a:t>
            </a:r>
            <a:r>
              <a:rPr kumimoji="1" lang="en-US" altLang="ko-KR" sz="1600" dirty="0"/>
              <a:t> + </a:t>
            </a:r>
            <a:r>
              <a:rPr kumimoji="1" lang="ko-KR" altLang="en-US" sz="1600" u="sng" dirty="0"/>
              <a:t>학점 초과 </a:t>
            </a:r>
            <a:r>
              <a:rPr kumimoji="1" lang="ko-KR" altLang="en-US" sz="1600" u="sng" dirty="0" err="1"/>
              <a:t>신청</a:t>
            </a:r>
            <a:r>
              <a:rPr kumimoji="1" lang="ko-KR" altLang="en-US" sz="1600" dirty="0" err="1"/>
              <a:t>시</a:t>
            </a:r>
            <a:r>
              <a:rPr kumimoji="1" lang="ko-KR" altLang="en-US" sz="1600" dirty="0"/>
              <a:t> </a:t>
            </a:r>
            <a:r>
              <a:rPr kumimoji="1" lang="en-US" altLang="ko-KR" sz="1600" dirty="0"/>
              <a:t>3</a:t>
            </a:r>
            <a:r>
              <a:rPr kumimoji="1" lang="ko-KR" altLang="en-US" sz="1600" dirty="0"/>
              <a:t>학점 추가 이수 가능</a:t>
            </a:r>
          </a:p>
          <a:p>
            <a:pPr indent="269875">
              <a:lnSpc>
                <a:spcPct val="150000"/>
              </a:lnSpc>
            </a:pPr>
            <a:r>
              <a:rPr kumimoji="1" lang="zh-CN" altLang="en-US" sz="1600" b="1" dirty="0"/>
              <a:t>硕士</a:t>
            </a:r>
            <a:r>
              <a:rPr kumimoji="1" lang="en-US" altLang="zh-CN" sz="1600" b="1" dirty="0"/>
              <a:t>，</a:t>
            </a:r>
            <a:r>
              <a:rPr kumimoji="1" lang="zh-CN" altLang="en-US" sz="1600" b="1" dirty="0"/>
              <a:t>博士</a:t>
            </a:r>
            <a:r>
              <a:rPr kumimoji="1" lang="en-US" altLang="zh-CN" sz="1600" b="1" dirty="0"/>
              <a:t>：</a:t>
            </a:r>
            <a:r>
              <a:rPr kumimoji="1" lang="zh-CN" altLang="en-US" sz="1600" b="1" dirty="0"/>
              <a:t>最多</a:t>
            </a:r>
            <a:r>
              <a:rPr kumimoji="1" lang="en-US" altLang="zh-CN" sz="1600" b="1" dirty="0"/>
              <a:t>9</a:t>
            </a:r>
            <a:r>
              <a:rPr kumimoji="1" lang="zh-CN" altLang="en-US" sz="1600" b="1" dirty="0"/>
              <a:t>学分</a:t>
            </a:r>
            <a:r>
              <a:rPr kumimoji="1" lang="en-US" altLang="zh-CN" sz="1600" b="1" dirty="0"/>
              <a:t>，</a:t>
            </a:r>
            <a:r>
              <a:rPr kumimoji="1" lang="zh-CN" altLang="en-US" sz="1600" b="1" dirty="0"/>
              <a:t>申请学分超过时可再多选</a:t>
            </a:r>
            <a:r>
              <a:rPr kumimoji="1" lang="en-US" altLang="zh-CN" sz="1600" b="1" dirty="0"/>
              <a:t>3</a:t>
            </a:r>
            <a:r>
              <a:rPr kumimoji="1" lang="zh-CN" altLang="en-US" sz="1600" b="1" dirty="0"/>
              <a:t>分</a:t>
            </a:r>
            <a:endParaRPr kumimoji="1" lang="en-US" altLang="ko-KR" sz="1600" b="1" dirty="0"/>
          </a:p>
          <a:p>
            <a:pPr marL="285750" indent="-15875">
              <a:lnSpc>
                <a:spcPct val="150000"/>
              </a:lnSpc>
              <a:buFontTx/>
              <a:buChar char="-"/>
            </a:pPr>
            <a:r>
              <a:rPr kumimoji="1" lang="ko-KR" altLang="en-US" sz="1600" dirty="0"/>
              <a:t> </a:t>
            </a:r>
            <a:r>
              <a:rPr kumimoji="1" lang="ko-KR" altLang="en-US" sz="1600" dirty="0" err="1"/>
              <a:t>석박통합</a:t>
            </a:r>
            <a:r>
              <a:rPr kumimoji="1" lang="ko-KR" altLang="en-US" sz="1600" dirty="0"/>
              <a:t> </a:t>
            </a:r>
            <a:r>
              <a:rPr kumimoji="1" lang="en-US" altLang="ko-KR" sz="1600" dirty="0"/>
              <a:t>: </a:t>
            </a:r>
            <a:r>
              <a:rPr kumimoji="1" lang="ko-KR" altLang="en-US" sz="1600" dirty="0"/>
              <a:t>최대 </a:t>
            </a:r>
            <a:r>
              <a:rPr kumimoji="1" lang="en-US" altLang="ko-KR" sz="1600" dirty="0"/>
              <a:t>12</a:t>
            </a:r>
            <a:r>
              <a:rPr kumimoji="1" lang="ko-KR" altLang="en-US" sz="1600" dirty="0"/>
              <a:t>학점 </a:t>
            </a:r>
            <a:r>
              <a:rPr kumimoji="1" lang="zh-CN" altLang="ko-KR" sz="1600" b="1" dirty="0"/>
              <a:t>硕博连读</a:t>
            </a:r>
            <a:r>
              <a:rPr kumimoji="1" lang="en-US" altLang="zh-CN" sz="1600" b="1" dirty="0"/>
              <a:t>：</a:t>
            </a:r>
            <a:r>
              <a:rPr kumimoji="1" lang="zh-CN" altLang="en-US" sz="1600" b="1" dirty="0"/>
              <a:t>最多</a:t>
            </a:r>
            <a:r>
              <a:rPr kumimoji="1" lang="en-US" altLang="zh-CN" sz="1600" b="1" dirty="0"/>
              <a:t>12</a:t>
            </a:r>
            <a:r>
              <a:rPr kumimoji="1" lang="zh-CN" altLang="en-US" sz="1600" b="1" dirty="0"/>
              <a:t>分</a:t>
            </a:r>
            <a:endParaRPr kumimoji="1" lang="en-US" altLang="ko-KR" sz="1600" b="1" dirty="0"/>
          </a:p>
          <a:p>
            <a:pPr marL="285750" indent="-285750">
              <a:lnSpc>
                <a:spcPct val="150000"/>
              </a:lnSpc>
              <a:buFont typeface="Arial" panose="020B0604020202020204" pitchFamily="34" charset="0"/>
              <a:buChar char="•"/>
            </a:pPr>
            <a:r>
              <a:rPr kumimoji="1" lang="ko-KR" altLang="en-US" sz="1600" dirty="0"/>
              <a:t>학점 초과 신청 </a:t>
            </a:r>
            <a:r>
              <a:rPr kumimoji="1" lang="en-US" altLang="ko-KR" sz="1600" dirty="0"/>
              <a:t>(</a:t>
            </a:r>
            <a:r>
              <a:rPr kumimoji="1" lang="ko-KR" altLang="en-US" sz="1600" dirty="0"/>
              <a:t>석사</a:t>
            </a:r>
            <a:r>
              <a:rPr kumimoji="1" lang="en-US" altLang="ko-KR" sz="1600" dirty="0"/>
              <a:t>, </a:t>
            </a:r>
            <a:r>
              <a:rPr kumimoji="1" lang="ko-KR" altLang="en-US" sz="1600" dirty="0"/>
              <a:t>박사</a:t>
            </a:r>
            <a:r>
              <a:rPr kumimoji="1" lang="en-US" altLang="ko-KR" sz="1600" dirty="0"/>
              <a:t>) </a:t>
            </a:r>
            <a:r>
              <a:rPr kumimoji="1" lang="zh-CN" altLang="en-US" sz="1600" b="1" dirty="0">
                <a:latin typeface="Arial Bold" panose="020B0604020202090204" charset="0"/>
              </a:rPr>
              <a:t>学分超过申请</a:t>
            </a:r>
            <a:endParaRPr kumimoji="1" lang="en-US" altLang="ko-KR" sz="1600" b="1" dirty="0">
              <a:latin typeface="Arial Bold" panose="020B0604020202090204" charset="0"/>
            </a:endParaRPr>
          </a:p>
          <a:p>
            <a:pPr indent="269875">
              <a:lnSpc>
                <a:spcPct val="150000"/>
              </a:lnSpc>
            </a:pPr>
            <a:r>
              <a:rPr kumimoji="1" lang="en-US" altLang="ko-KR" sz="1600" dirty="0"/>
              <a:t>- </a:t>
            </a:r>
            <a:r>
              <a:rPr kumimoji="1" lang="ko-KR" altLang="en-US" sz="1600" dirty="0"/>
              <a:t>재학기간 중 </a:t>
            </a:r>
            <a:r>
              <a:rPr kumimoji="1" lang="en-US" altLang="ko-KR" sz="1600" u="sng" dirty="0"/>
              <a:t>2</a:t>
            </a:r>
            <a:r>
              <a:rPr kumimoji="1" lang="ko-KR" altLang="en-US" sz="1600" u="sng" dirty="0"/>
              <a:t>회에 한해 </a:t>
            </a:r>
            <a:r>
              <a:rPr kumimoji="1" lang="ko-KR" altLang="en-US" sz="1600" dirty="0"/>
              <a:t>학점 초과 신청이 가능 </a:t>
            </a:r>
            <a:r>
              <a:rPr kumimoji="1" lang="en-US" altLang="ko-KR" sz="1600" dirty="0"/>
              <a:t>(</a:t>
            </a:r>
            <a:r>
              <a:rPr kumimoji="1" lang="ko-KR" altLang="en-US" sz="1600" dirty="0"/>
              <a:t>학기당 </a:t>
            </a:r>
            <a:r>
              <a:rPr kumimoji="1" lang="en-US" altLang="ko-KR" sz="1600" dirty="0"/>
              <a:t>3</a:t>
            </a:r>
            <a:r>
              <a:rPr kumimoji="1" lang="ko-KR" altLang="en-US" sz="1600" dirty="0"/>
              <a:t>학점</a:t>
            </a:r>
            <a:r>
              <a:rPr kumimoji="1" lang="en-US" altLang="ko-KR" sz="1600" dirty="0"/>
              <a:t>) </a:t>
            </a:r>
            <a:r>
              <a:rPr kumimoji="1" lang="zh-CN" altLang="en-US" sz="1600" b="1" dirty="0"/>
              <a:t>在学期间最多可申请两次学分超过</a:t>
            </a:r>
            <a:r>
              <a:rPr kumimoji="1" lang="en-US" altLang="zh-CN" sz="1600" b="1" dirty="0"/>
              <a:t>，</a:t>
            </a:r>
            <a:r>
              <a:rPr kumimoji="1" lang="zh-CN" altLang="en-US" sz="1600" b="1" dirty="0"/>
              <a:t>每次</a:t>
            </a:r>
            <a:r>
              <a:rPr kumimoji="1" lang="en-US" altLang="zh-CN" sz="1600" b="1" dirty="0"/>
              <a:t>3</a:t>
            </a:r>
            <a:r>
              <a:rPr kumimoji="1" lang="zh-CN" altLang="en-US" sz="1600" b="1" dirty="0"/>
              <a:t>学分</a:t>
            </a:r>
            <a:endParaRPr kumimoji="1" lang="en-US" altLang="ko-KR" sz="1600" b="1" dirty="0"/>
          </a:p>
          <a:p>
            <a:pPr marL="285750" indent="-15875">
              <a:lnSpc>
                <a:spcPct val="150000"/>
              </a:lnSpc>
              <a:buFontTx/>
              <a:buChar char="-"/>
            </a:pPr>
            <a:r>
              <a:rPr kumimoji="1" lang="en-US" altLang="ko-KR" sz="1600" dirty="0"/>
              <a:t> </a:t>
            </a:r>
            <a:r>
              <a:rPr kumimoji="1" lang="ko-KR" altLang="en-US" sz="1600" dirty="0"/>
              <a:t>수강신청 변경기간 내 초과학점 신청서를 작성하여 학과사무실에 제출 </a:t>
            </a:r>
            <a:r>
              <a:rPr kumimoji="1" lang="en-US" altLang="ko-KR" sz="1600" dirty="0"/>
              <a:t>=&gt; </a:t>
            </a:r>
            <a:r>
              <a:rPr kumimoji="1" lang="ko-KR" altLang="en-US" sz="1600" dirty="0"/>
              <a:t>취합 후 일괄 </a:t>
            </a:r>
            <a:r>
              <a:rPr kumimoji="1" lang="ko-KR" altLang="en-US" sz="1600" dirty="0" err="1"/>
              <a:t>교학팀</a:t>
            </a:r>
            <a:r>
              <a:rPr kumimoji="1" lang="ko-KR" altLang="en-US" sz="1600" dirty="0"/>
              <a:t> 제출</a:t>
            </a:r>
          </a:p>
          <a:p>
            <a:pPr marL="285750" indent="-15875">
              <a:lnSpc>
                <a:spcPct val="150000"/>
              </a:lnSpc>
              <a:buFontTx/>
              <a:buChar char="-"/>
            </a:pPr>
            <a:r>
              <a:rPr kumimoji="1" lang="zh-CN" altLang="ko-KR" sz="1600" b="1" dirty="0"/>
              <a:t>在</a:t>
            </a:r>
            <a:r>
              <a:rPr kumimoji="1" lang="zh-CN" altLang="ko-KR" sz="1600" b="1" dirty="0">
                <a:sym typeface="+mn-ea"/>
              </a:rPr>
              <a:t>课程申请更改期间内填写学分超过申请书提交至学科办公室</a:t>
            </a:r>
            <a:endParaRPr kumimoji="1" lang="en-US" altLang="ko-KR" sz="1600" dirty="0"/>
          </a:p>
          <a:p>
            <a:pPr marL="285750" indent="-15875">
              <a:lnSpc>
                <a:spcPct val="150000"/>
              </a:lnSpc>
              <a:buFontTx/>
              <a:buChar char="-"/>
            </a:pPr>
            <a:r>
              <a:rPr kumimoji="1" lang="en-US" altLang="ko-KR" sz="1600" dirty="0"/>
              <a:t> </a:t>
            </a:r>
            <a:r>
              <a:rPr kumimoji="1" lang="ko-KR" altLang="en-US" sz="1600" dirty="0"/>
              <a:t>초과학점 신청서 </a:t>
            </a:r>
            <a:r>
              <a:rPr kumimoji="1" lang="en-US" altLang="ko-KR" sz="1600" dirty="0"/>
              <a:t>: </a:t>
            </a:r>
            <a:r>
              <a:rPr kumimoji="1" lang="ko-KR" altLang="en-US" sz="1600" dirty="0"/>
              <a:t>일반대학원 홈페이지 </a:t>
            </a:r>
            <a:r>
              <a:rPr kumimoji="1" lang="en-US" altLang="ko-KR" sz="1600" dirty="0"/>
              <a:t>&gt; </a:t>
            </a:r>
            <a:r>
              <a:rPr kumimoji="1" lang="ko-KR" altLang="en-US" sz="1600" dirty="0"/>
              <a:t>대학원 소식 </a:t>
            </a:r>
            <a:r>
              <a:rPr kumimoji="1" lang="en-US" altLang="ko-KR" sz="1600" dirty="0"/>
              <a:t>&gt; </a:t>
            </a:r>
            <a:r>
              <a:rPr kumimoji="1" lang="ko-KR" altLang="en-US" sz="1600" dirty="0"/>
              <a:t>자료실</a:t>
            </a:r>
          </a:p>
          <a:p>
            <a:pPr marL="269875" indent="0">
              <a:lnSpc>
                <a:spcPct val="150000"/>
              </a:lnSpc>
              <a:buFontTx/>
              <a:buNone/>
            </a:pPr>
            <a:r>
              <a:rPr kumimoji="1" lang="zh-CN" altLang="ko-KR" sz="1600" b="1" dirty="0"/>
              <a:t>学分超过申请书下载</a:t>
            </a:r>
            <a:r>
              <a:rPr kumimoji="1" lang="en-US" altLang="zh-CN" sz="1600" b="1" dirty="0"/>
              <a:t>：</a:t>
            </a:r>
            <a:r>
              <a:rPr kumimoji="1" lang="zh-CN" altLang="en-US" sz="1600" b="1" dirty="0"/>
              <a:t>一般大学院官网</a:t>
            </a:r>
            <a:r>
              <a:rPr kumimoji="1" lang="en-US" altLang="zh-CN" sz="1600" b="1" dirty="0"/>
              <a:t> &gt;</a:t>
            </a:r>
            <a:r>
              <a:rPr kumimoji="1" lang="zh-CN" altLang="en-US" sz="1600" b="1" dirty="0"/>
              <a:t>大学院消息</a:t>
            </a:r>
            <a:r>
              <a:rPr kumimoji="1" lang="en-US" altLang="zh-CN" sz="1600" b="1" dirty="0"/>
              <a:t>&gt;</a:t>
            </a:r>
            <a:r>
              <a:rPr kumimoji="1" lang="zh-CN" altLang="en-US" sz="1600" b="1" dirty="0"/>
              <a:t>资料室</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모서리가 둥근 직사각형 6"/>
          <p:cNvSpPr/>
          <p:nvPr/>
        </p:nvSpPr>
        <p:spPr>
          <a:xfrm>
            <a:off x="134754" y="79022"/>
            <a:ext cx="11921779" cy="1061156"/>
          </a:xfrm>
          <a:prstGeom prst="roundRect">
            <a:avLst>
              <a:gd name="adj" fmla="val 850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5" name="TextBox 4"/>
          <p:cNvSpPr txBox="1"/>
          <p:nvPr/>
        </p:nvSpPr>
        <p:spPr>
          <a:xfrm>
            <a:off x="322387" y="286434"/>
            <a:ext cx="10724445" cy="645160"/>
          </a:xfrm>
          <a:prstGeom prst="rect">
            <a:avLst/>
          </a:prstGeom>
          <a:noFill/>
        </p:spPr>
        <p:txBody>
          <a:bodyPr wrap="square" rtlCol="0">
            <a:spAutoFit/>
          </a:bodyPr>
          <a:lstStyle/>
          <a:p>
            <a:r>
              <a:rPr kumimoji="1" lang="en-US" altLang="ko-KR" sz="3600" b="1" dirty="0">
                <a:solidFill>
                  <a:schemeClr val="bg1"/>
                </a:solidFill>
              </a:rPr>
              <a:t>3.</a:t>
            </a:r>
            <a:r>
              <a:rPr kumimoji="1" lang="ko-KR" altLang="en-US" sz="3600" b="1" dirty="0">
                <a:solidFill>
                  <a:schemeClr val="bg1"/>
                </a:solidFill>
              </a:rPr>
              <a:t> </a:t>
            </a:r>
            <a:r>
              <a:rPr kumimoji="1" lang="zh-CN" altLang="ko-KR" sz="3600" b="1" dirty="0">
                <a:solidFill>
                  <a:schemeClr val="bg1"/>
                </a:solidFill>
              </a:rPr>
              <a:t>科目介绍</a:t>
            </a:r>
          </a:p>
        </p:txBody>
      </p:sp>
      <p:graphicFrame>
        <p:nvGraphicFramePr>
          <p:cNvPr id="2" name="표 1"/>
          <p:cNvGraphicFramePr>
            <a:graphicFrameLocks noGrp="1"/>
          </p:cNvGraphicFramePr>
          <p:nvPr/>
        </p:nvGraphicFramePr>
        <p:xfrm>
          <a:off x="511206" y="1422310"/>
          <a:ext cx="11042361" cy="5102059"/>
        </p:xfrm>
        <a:graphic>
          <a:graphicData uri="http://schemas.openxmlformats.org/drawingml/2006/table">
            <a:tbl>
              <a:tblPr firstRow="1" bandRow="1">
                <a:tableStyleId>{D7AC3CCA-C797-4891-BE02-D94E43425B78}</a:tableStyleId>
              </a:tblPr>
              <a:tblGrid>
                <a:gridCol w="1972502">
                  <a:extLst>
                    <a:ext uri="{9D8B030D-6E8A-4147-A177-3AD203B41FA5}">
                      <a16:colId xmlns:a16="http://schemas.microsoft.com/office/drawing/2014/main" val="20000"/>
                    </a:ext>
                  </a:extLst>
                </a:gridCol>
                <a:gridCol w="9069859">
                  <a:extLst>
                    <a:ext uri="{9D8B030D-6E8A-4147-A177-3AD203B41FA5}">
                      <a16:colId xmlns:a16="http://schemas.microsoft.com/office/drawing/2014/main" val="20001"/>
                    </a:ext>
                  </a:extLst>
                </a:gridCol>
              </a:tblGrid>
              <a:tr h="763650">
                <a:tc>
                  <a:txBody>
                    <a:bodyPr/>
                    <a:lstStyle/>
                    <a:p>
                      <a:pPr algn="ctr" latinLnBrk="1"/>
                      <a:r>
                        <a:rPr lang="zh-CN" altLang="ko-KR" dirty="0"/>
                        <a:t>科目名</a:t>
                      </a:r>
                    </a:p>
                  </a:txBody>
                  <a:tcPr anchor="ctr"/>
                </a:tc>
                <a:tc>
                  <a:txBody>
                    <a:bodyPr/>
                    <a:lstStyle/>
                    <a:p>
                      <a:pPr algn="l" latinLnBrk="1"/>
                      <a:r>
                        <a:rPr lang="en-US" altLang="ko-KR" dirty="0"/>
                        <a:t>(7)</a:t>
                      </a:r>
                      <a:r>
                        <a:rPr lang="ko-KR" altLang="en-US" dirty="0"/>
                        <a:t> </a:t>
                      </a:r>
                      <a:r>
                        <a:rPr lang="zh-CN" altLang="ko-KR" dirty="0"/>
                        <a:t>本地创作者项目企划</a:t>
                      </a:r>
                    </a:p>
                  </a:txBody>
                  <a:tcPr anchor="ctr"/>
                </a:tc>
                <a:extLst>
                  <a:ext uri="{0D108BD9-81ED-4DB2-BD59-A6C34878D82A}">
                    <a16:rowId xmlns:a16="http://schemas.microsoft.com/office/drawing/2014/main" val="10000"/>
                  </a:ext>
                </a:extLst>
              </a:tr>
              <a:tr h="1283809">
                <a:tc>
                  <a:txBody>
                    <a:bodyPr/>
                    <a:lstStyle/>
                    <a:p>
                      <a:pPr algn="ctr" latinLnBrk="1"/>
                      <a:r>
                        <a:rPr lang="zh-CN" altLang="ko-KR" dirty="0"/>
                        <a:t>科目简介</a:t>
                      </a:r>
                    </a:p>
                  </a:txBody>
                  <a:tcPr anchor="ctr"/>
                </a:tc>
                <a:tc>
                  <a:txBody>
                    <a:bodyPr/>
                    <a:lstStyle/>
                    <a:p>
                      <a:pPr algn="l" latinLnBrk="1"/>
                      <a:r>
                        <a:rPr lang="zh-CN" altLang="en-US" spc="-150" dirty="0"/>
                        <a:t>利用地区资源企划和开发内容，探索促进地区活性化和可持续发展的</a:t>
                      </a:r>
                      <a:r>
                        <a:rPr lang="en-US" altLang="zh-CN" spc="-150" dirty="0"/>
                        <a:t>Local Creator(</a:t>
                      </a:r>
                      <a:r>
                        <a:rPr lang="zh-CN" altLang="en-US" spc="-150" dirty="0"/>
                        <a:t>本地创作者</a:t>
                      </a:r>
                      <a:r>
                        <a:rPr lang="en-US" altLang="zh-CN" spc="-150" dirty="0"/>
                        <a:t>)</a:t>
                      </a:r>
                      <a:r>
                        <a:rPr lang="zh-CN" altLang="en-US" spc="-150" dirty="0"/>
                        <a:t>的作用。</a:t>
                      </a:r>
                      <a:r>
                        <a:rPr lang="en-US" altLang="zh-CN" spc="-150" dirty="0"/>
                        <a:t> </a:t>
                      </a:r>
                      <a:r>
                        <a:rPr lang="zh-CN" altLang="en-US" spc="-150" dirty="0"/>
                        <a:t>通过团队化项目，开展与当地实际社区、文化、产业对接的活动。</a:t>
                      </a:r>
                      <a:r>
                        <a:rPr lang="en-US" altLang="zh-CN" spc="-150" dirty="0"/>
                        <a:t> </a:t>
                      </a:r>
                      <a:r>
                        <a:rPr lang="zh-CN" altLang="en-US" spc="-150" dirty="0"/>
                        <a:t>为了讲理论与实际结合，进行事例分析，预计进行</a:t>
                      </a:r>
                      <a:r>
                        <a:rPr lang="en-US" altLang="zh-CN" spc="-150" dirty="0"/>
                        <a:t>Field Research</a:t>
                      </a:r>
                      <a:r>
                        <a:rPr lang="en-US" altLang="ko-KR" sz="1800" dirty="0">
                          <a:sym typeface="+mn-ea"/>
                        </a:rPr>
                        <a:t>(</a:t>
                      </a:r>
                      <a:r>
                        <a:rPr lang="zh-CN" altLang="ko-KR" sz="1800" dirty="0">
                          <a:sym typeface="+mn-ea"/>
                        </a:rPr>
                        <a:t>实地探访研究</a:t>
                      </a:r>
                      <a:r>
                        <a:rPr lang="en-US" altLang="zh-CN" sz="1800" dirty="0">
                          <a:sym typeface="+mn-ea"/>
                        </a:rPr>
                        <a:t>)</a:t>
                      </a:r>
                      <a:r>
                        <a:rPr lang="zh-CN" altLang="en-US" spc="-150" dirty="0"/>
                        <a:t>。</a:t>
                      </a:r>
                    </a:p>
                  </a:txBody>
                  <a:tcPr anchor="ctr"/>
                </a:tc>
                <a:extLst>
                  <a:ext uri="{0D108BD9-81ED-4DB2-BD59-A6C34878D82A}">
                    <a16:rowId xmlns:a16="http://schemas.microsoft.com/office/drawing/2014/main" val="10001"/>
                  </a:ext>
                </a:extLst>
              </a:tr>
              <a:tr h="763650">
                <a:tc>
                  <a:txBody>
                    <a:bodyPr/>
                    <a:lstStyle/>
                    <a:p>
                      <a:pPr algn="ctr" latinLnBrk="1"/>
                      <a:r>
                        <a:rPr lang="zh-CN" altLang="ko-KR" dirty="0"/>
                        <a:t>教授介绍</a:t>
                      </a:r>
                    </a:p>
                  </a:txBody>
                  <a:tcPr anchor="ctr"/>
                </a:tc>
                <a:tc>
                  <a:txBody>
                    <a:bodyPr/>
                    <a:lstStyle/>
                    <a:p>
                      <a:pPr latinLnBrk="1"/>
                      <a:r>
                        <a:rPr lang="ko-KR" altLang="en-US" dirty="0"/>
                        <a:t>이상민 교수</a:t>
                      </a:r>
                      <a:r>
                        <a:rPr lang="en-US" altLang="ko-KR" dirty="0"/>
                        <a:t> </a:t>
                      </a:r>
                      <a:r>
                        <a:rPr lang="zh-CN" altLang="en-US" sz="1800" dirty="0">
                          <a:sym typeface="+mn-ea"/>
                        </a:rPr>
                        <a:t>加图立大学</a:t>
                      </a:r>
                      <a:r>
                        <a:rPr lang="en-US" altLang="zh-CN" sz="1800" dirty="0">
                          <a:sym typeface="+mn-ea"/>
                        </a:rPr>
                        <a:t> </a:t>
                      </a:r>
                      <a:r>
                        <a:rPr lang="zh-CN" altLang="en-US" sz="1800" dirty="0">
                          <a:sym typeface="+mn-ea"/>
                        </a:rPr>
                        <a:t>本科部教授，</a:t>
                      </a:r>
                      <a:r>
                        <a:rPr lang="en-US" altLang="zh-CN" sz="1800" dirty="0">
                          <a:sym typeface="+mn-ea"/>
                        </a:rPr>
                        <a:t> </a:t>
                      </a:r>
                      <a:r>
                        <a:rPr lang="zh-CN" altLang="ko-KR" sz="1800" dirty="0">
                          <a:sym typeface="+mn-ea"/>
                        </a:rPr>
                        <a:t>艺术媒体融合学科</a:t>
                      </a:r>
                      <a:r>
                        <a:rPr lang="en-US" altLang="zh-CN" sz="1800" dirty="0">
                          <a:sym typeface="+mn-ea"/>
                        </a:rPr>
                        <a:t> </a:t>
                      </a:r>
                      <a:r>
                        <a:rPr lang="zh-CN" altLang="ko-KR" sz="1800" dirty="0">
                          <a:sym typeface="+mn-ea"/>
                        </a:rPr>
                        <a:t>兼任教授</a:t>
                      </a:r>
                      <a:endParaRPr lang="ko-KR" altLang="en-US" dirty="0"/>
                    </a:p>
                  </a:txBody>
                  <a:tcPr anchor="ctr"/>
                </a:tc>
                <a:extLst>
                  <a:ext uri="{0D108BD9-81ED-4DB2-BD59-A6C34878D82A}">
                    <a16:rowId xmlns:a16="http://schemas.microsoft.com/office/drawing/2014/main" val="10002"/>
                  </a:ext>
                </a:extLst>
              </a:tr>
              <a:tr h="763650">
                <a:tc>
                  <a:txBody>
                    <a:bodyPr/>
                    <a:lstStyle/>
                    <a:p>
                      <a:pPr algn="ctr" latinLnBrk="1"/>
                      <a:r>
                        <a:rPr lang="zh-CN" altLang="ko-KR" dirty="0"/>
                        <a:t>课程时间</a:t>
                      </a:r>
                    </a:p>
                  </a:txBody>
                  <a:tcPr anchor="ctr"/>
                </a:tc>
                <a:tc>
                  <a:txBody>
                    <a:bodyPr/>
                    <a:lstStyle/>
                    <a:p>
                      <a:pPr latinLnBrk="1"/>
                      <a:r>
                        <a:rPr lang="zh-CN" altLang="ko-KR" dirty="0"/>
                        <a:t>每周一</a:t>
                      </a:r>
                      <a:r>
                        <a:rPr lang="ko-KR" altLang="en-US" dirty="0"/>
                        <a:t> </a:t>
                      </a:r>
                      <a:r>
                        <a:rPr lang="en-US" altLang="ko-KR" dirty="0"/>
                        <a:t>14:00~18:00 (1</a:t>
                      </a:r>
                      <a:r>
                        <a:rPr lang="zh-CN" altLang="ko-KR" dirty="0"/>
                        <a:t>天</a:t>
                      </a:r>
                      <a:r>
                        <a:rPr lang="ko-KR" altLang="en-US" dirty="0"/>
                        <a:t> </a:t>
                      </a:r>
                      <a:r>
                        <a:rPr lang="en-US" altLang="ko-KR" dirty="0"/>
                        <a:t>4</a:t>
                      </a:r>
                      <a:r>
                        <a:rPr lang="zh-CN" altLang="en-US" dirty="0"/>
                        <a:t>小时</a:t>
                      </a:r>
                      <a:r>
                        <a:rPr lang="en-US" altLang="zh-CN" dirty="0"/>
                        <a:t> </a:t>
                      </a:r>
                      <a:r>
                        <a:rPr lang="ko-KR" altLang="en-US" dirty="0"/>
                        <a:t> </a:t>
                      </a:r>
                      <a:r>
                        <a:rPr lang="en-US" altLang="ko-KR" dirty="0"/>
                        <a:t>/ 12</a:t>
                      </a:r>
                      <a:r>
                        <a:rPr lang="zh-CN" altLang="en-US" dirty="0"/>
                        <a:t>周</a:t>
                      </a:r>
                      <a:r>
                        <a:rPr lang="ko-KR" altLang="en-US" dirty="0"/>
                        <a:t> </a:t>
                      </a:r>
                      <a:r>
                        <a:rPr lang="zh-CN" altLang="ko-KR" dirty="0"/>
                        <a:t>集中授课制</a:t>
                      </a:r>
                      <a:r>
                        <a:rPr lang="en-US" altLang="ko-KR" dirty="0"/>
                        <a:t>)</a:t>
                      </a:r>
                    </a:p>
                    <a:p>
                      <a:pPr marL="285750" indent="-285750" latinLnBrk="1">
                        <a:buFontTx/>
                        <a:buChar char="-"/>
                      </a:pPr>
                      <a:r>
                        <a:rPr lang="zh-CN" altLang="ko-KR" dirty="0"/>
                        <a:t>预计进行</a:t>
                      </a:r>
                      <a:r>
                        <a:rPr lang="en-US" altLang="ko-KR" dirty="0"/>
                        <a:t>Field Research</a:t>
                      </a:r>
                      <a:r>
                        <a:rPr lang="zh-CN" altLang="ko-KR" dirty="0"/>
                        <a:t>（实地研究）</a:t>
                      </a:r>
                      <a:r>
                        <a:rPr lang="ko-KR" altLang="en-US" dirty="0"/>
                        <a:t> </a:t>
                      </a:r>
                      <a:r>
                        <a:rPr lang="en-US" altLang="ko-KR" dirty="0"/>
                        <a:t>/ </a:t>
                      </a:r>
                      <a:r>
                        <a:rPr lang="zh-CN" altLang="en-US" dirty="0"/>
                        <a:t>日程时间参考讲义计划书</a:t>
                      </a:r>
                    </a:p>
                  </a:txBody>
                  <a:tcPr anchor="ctr"/>
                </a:tc>
                <a:extLst>
                  <a:ext uri="{0D108BD9-81ED-4DB2-BD59-A6C34878D82A}">
                    <a16:rowId xmlns:a16="http://schemas.microsoft.com/office/drawing/2014/main" val="10003"/>
                  </a:ext>
                </a:extLst>
              </a:tr>
              <a:tr h="763650">
                <a:tc>
                  <a:txBody>
                    <a:bodyPr/>
                    <a:lstStyle/>
                    <a:p>
                      <a:pPr algn="ctr" latinLnBrk="1"/>
                      <a:r>
                        <a:rPr lang="zh-CN" altLang="ko-KR" dirty="0"/>
                        <a:t>听课对象</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zh-CN" altLang="en-US" dirty="0"/>
                        <a:t>任何想利用地区资源进行开发的艺术媒体融合学科的学生</a:t>
                      </a:r>
                    </a:p>
                  </a:txBody>
                  <a:tcPr anchor="ctr"/>
                </a:tc>
                <a:extLst>
                  <a:ext uri="{0D108BD9-81ED-4DB2-BD59-A6C34878D82A}">
                    <a16:rowId xmlns:a16="http://schemas.microsoft.com/office/drawing/2014/main" val="10004"/>
                  </a:ext>
                </a:extLst>
              </a:tr>
              <a:tr h="763650">
                <a:tc>
                  <a:txBody>
                    <a:bodyPr/>
                    <a:lstStyle/>
                    <a:p>
                      <a:pPr algn="ctr" latinLnBrk="1"/>
                      <a:r>
                        <a:rPr lang="zh-CN" altLang="ko-KR" dirty="0"/>
                        <a:t>其他</a:t>
                      </a:r>
                      <a:r>
                        <a:rPr lang="ko-KR" altLang="en-US" dirty="0"/>
                        <a:t>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zh-CN" altLang="en-US" dirty="0"/>
                        <a:t>进行</a:t>
                      </a:r>
                      <a:r>
                        <a:rPr lang="en-US" altLang="ko-KR" dirty="0"/>
                        <a:t>Field Research(</a:t>
                      </a:r>
                      <a:r>
                        <a:rPr lang="zh-CN" altLang="ko-KR" sz="1800" dirty="0">
                          <a:sym typeface="+mn-ea"/>
                        </a:rPr>
                        <a:t>实地研究</a:t>
                      </a:r>
                      <a:r>
                        <a:rPr lang="en-US" altLang="zh-CN" sz="1800" dirty="0">
                          <a:sym typeface="+mn-ea"/>
                        </a:rPr>
                        <a:t>)</a:t>
                      </a:r>
                      <a:r>
                        <a:rPr lang="zh-CN" altLang="en-US" sz="1800" dirty="0">
                          <a:sym typeface="+mn-ea"/>
                        </a:rPr>
                        <a:t>时，会产生一定费用（旅费，餐费，入场费等等）</a:t>
                      </a:r>
                      <a:endParaRPr lang="en-US" altLang="ko-KR" dirty="0"/>
                    </a:p>
                  </a:txBody>
                  <a:tcPr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모서리가 둥근 직사각형 6"/>
          <p:cNvSpPr/>
          <p:nvPr/>
        </p:nvSpPr>
        <p:spPr>
          <a:xfrm>
            <a:off x="134754" y="79022"/>
            <a:ext cx="11921779" cy="1061156"/>
          </a:xfrm>
          <a:prstGeom prst="roundRect">
            <a:avLst>
              <a:gd name="adj" fmla="val 850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5" name="TextBox 4"/>
          <p:cNvSpPr txBox="1"/>
          <p:nvPr/>
        </p:nvSpPr>
        <p:spPr>
          <a:xfrm>
            <a:off x="322387" y="286434"/>
            <a:ext cx="10724445" cy="646331"/>
          </a:xfrm>
          <a:prstGeom prst="rect">
            <a:avLst/>
          </a:prstGeom>
          <a:noFill/>
        </p:spPr>
        <p:txBody>
          <a:bodyPr wrap="square" rtlCol="0">
            <a:spAutoFit/>
          </a:bodyPr>
          <a:lstStyle/>
          <a:p>
            <a:r>
              <a:rPr kumimoji="1" lang="en-US" altLang="ko-KR" sz="3600" b="1" dirty="0">
                <a:solidFill>
                  <a:schemeClr val="bg1"/>
                </a:solidFill>
              </a:rPr>
              <a:t>3.</a:t>
            </a:r>
            <a:r>
              <a:rPr kumimoji="1" lang="ko-KR" altLang="en-US" sz="3600" b="1" dirty="0">
                <a:solidFill>
                  <a:schemeClr val="bg1"/>
                </a:solidFill>
              </a:rPr>
              <a:t> 교과목 소개 </a:t>
            </a:r>
          </a:p>
        </p:txBody>
      </p:sp>
      <p:graphicFrame>
        <p:nvGraphicFramePr>
          <p:cNvPr id="2" name="표 1"/>
          <p:cNvGraphicFramePr>
            <a:graphicFrameLocks noGrp="1"/>
          </p:cNvGraphicFramePr>
          <p:nvPr/>
        </p:nvGraphicFramePr>
        <p:xfrm>
          <a:off x="511206" y="1422310"/>
          <a:ext cx="11042361" cy="5102059"/>
        </p:xfrm>
        <a:graphic>
          <a:graphicData uri="http://schemas.openxmlformats.org/drawingml/2006/table">
            <a:tbl>
              <a:tblPr firstRow="1" bandRow="1">
                <a:tableStyleId>{D7AC3CCA-C797-4891-BE02-D94E43425B78}</a:tableStyleId>
              </a:tblPr>
              <a:tblGrid>
                <a:gridCol w="1972502">
                  <a:extLst>
                    <a:ext uri="{9D8B030D-6E8A-4147-A177-3AD203B41FA5}">
                      <a16:colId xmlns:a16="http://schemas.microsoft.com/office/drawing/2014/main" val="20000"/>
                    </a:ext>
                  </a:extLst>
                </a:gridCol>
                <a:gridCol w="9069859">
                  <a:extLst>
                    <a:ext uri="{9D8B030D-6E8A-4147-A177-3AD203B41FA5}">
                      <a16:colId xmlns:a16="http://schemas.microsoft.com/office/drawing/2014/main" val="20001"/>
                    </a:ext>
                  </a:extLst>
                </a:gridCol>
              </a:tblGrid>
              <a:tr h="763650">
                <a:tc>
                  <a:txBody>
                    <a:bodyPr/>
                    <a:lstStyle/>
                    <a:p>
                      <a:pPr algn="ctr" latinLnBrk="1"/>
                      <a:r>
                        <a:rPr lang="ko-KR" altLang="en-US" dirty="0"/>
                        <a:t>교과목 명 </a:t>
                      </a:r>
                    </a:p>
                  </a:txBody>
                  <a:tcPr anchor="ctr"/>
                </a:tc>
                <a:tc>
                  <a:txBody>
                    <a:bodyPr/>
                    <a:lstStyle/>
                    <a:p>
                      <a:pPr algn="l" latinLnBrk="1"/>
                      <a:r>
                        <a:rPr lang="en-US" altLang="ko-KR" dirty="0"/>
                        <a:t>(8)</a:t>
                      </a:r>
                      <a:r>
                        <a:rPr lang="ko-KR" altLang="en-US" dirty="0"/>
                        <a:t> 문화마케팅 융합 세미나</a:t>
                      </a:r>
                    </a:p>
                  </a:txBody>
                  <a:tcPr anchor="ctr"/>
                </a:tc>
                <a:extLst>
                  <a:ext uri="{0D108BD9-81ED-4DB2-BD59-A6C34878D82A}">
                    <a16:rowId xmlns:a16="http://schemas.microsoft.com/office/drawing/2014/main" val="10000"/>
                  </a:ext>
                </a:extLst>
              </a:tr>
              <a:tr h="1283809">
                <a:tc>
                  <a:txBody>
                    <a:bodyPr/>
                    <a:lstStyle/>
                    <a:p>
                      <a:pPr algn="ctr" latinLnBrk="1"/>
                      <a:r>
                        <a:rPr lang="ko-KR" altLang="en-US" dirty="0"/>
                        <a:t>교과목 간략 소개</a:t>
                      </a:r>
                    </a:p>
                  </a:txBody>
                  <a:tcPr anchor="ctr"/>
                </a:tc>
                <a:tc>
                  <a:txBody>
                    <a:bodyPr/>
                    <a:lstStyle/>
                    <a:p>
                      <a:pPr algn="l" latinLnBrk="1"/>
                      <a:r>
                        <a:rPr lang="ko-KR" altLang="en-US" spc="-150" dirty="0"/>
                        <a:t>문화마케팅 융합 분야의 연구문제</a:t>
                      </a:r>
                      <a:r>
                        <a:rPr lang="en-US" altLang="ko-KR" spc="-150" dirty="0"/>
                        <a:t> </a:t>
                      </a:r>
                      <a:r>
                        <a:rPr lang="ko-KR" altLang="en-US" spc="-150" dirty="0"/>
                        <a:t>탐색</a:t>
                      </a:r>
                      <a:r>
                        <a:rPr lang="en-US" altLang="ko-KR" spc="-150" dirty="0"/>
                        <a:t>,  </a:t>
                      </a:r>
                      <a:r>
                        <a:rPr lang="ko-KR" altLang="en-US" spc="-150" dirty="0"/>
                        <a:t>이론적 배경  및 분석의 틀 작성법</a:t>
                      </a:r>
                      <a:r>
                        <a:rPr lang="en-US" altLang="ko-KR" spc="-150" dirty="0"/>
                        <a:t>,  </a:t>
                      </a:r>
                      <a:r>
                        <a:rPr lang="ko-KR" altLang="en-US" spc="-150" dirty="0"/>
                        <a:t>질적 연구방법론</a:t>
                      </a:r>
                      <a:r>
                        <a:rPr lang="en-US" altLang="ko-KR" spc="-150" dirty="0"/>
                        <a:t>,  </a:t>
                      </a:r>
                      <a:r>
                        <a:rPr lang="ko-KR" altLang="en-US" spc="-150" dirty="0"/>
                        <a:t>분석결과의 논의와 시사점 작성법 등에 대해서  알아보고</a:t>
                      </a:r>
                      <a:r>
                        <a:rPr lang="en-US" altLang="ko-KR" spc="-150" dirty="0"/>
                        <a:t>,  </a:t>
                      </a:r>
                      <a:r>
                        <a:rPr lang="ko-KR" altLang="en-US" spc="-150" dirty="0"/>
                        <a:t>학생 개인별로 연구 프로젝트를 진행하고</a:t>
                      </a:r>
                      <a:r>
                        <a:rPr lang="en-US" altLang="ko-KR" spc="-150" dirty="0"/>
                        <a:t>, </a:t>
                      </a:r>
                      <a:r>
                        <a:rPr lang="ko-KR" altLang="en-US" spc="-150" dirty="0"/>
                        <a:t>이에 대한 컨설팅 서비스 제공</a:t>
                      </a:r>
                      <a:r>
                        <a:rPr lang="en-US" altLang="ko-KR" spc="-150" dirty="0"/>
                        <a:t>.  </a:t>
                      </a:r>
                      <a:r>
                        <a:rPr lang="ko-KR" altLang="en-US" spc="-150" dirty="0" err="1"/>
                        <a:t>주차별</a:t>
                      </a:r>
                      <a:r>
                        <a:rPr lang="ko-KR" altLang="en-US" spc="-150" dirty="0"/>
                        <a:t> 수업 구성은  교수의 강의</a:t>
                      </a:r>
                      <a:r>
                        <a:rPr lang="en-US" altLang="ko-KR" spc="-150" dirty="0"/>
                        <a:t> (1),  </a:t>
                      </a:r>
                      <a:r>
                        <a:rPr lang="ko-KR" altLang="en-US" spc="-150" dirty="0"/>
                        <a:t>학생 발표</a:t>
                      </a:r>
                      <a:r>
                        <a:rPr lang="en-US" altLang="ko-KR" spc="-150" dirty="0"/>
                        <a:t>(1),  </a:t>
                      </a:r>
                      <a:r>
                        <a:rPr lang="ko-KR" altLang="en-US" spc="-150" dirty="0"/>
                        <a:t>개인별 컨설팅 </a:t>
                      </a:r>
                      <a:r>
                        <a:rPr lang="en-US" altLang="ko-KR" spc="-150" dirty="0"/>
                        <a:t>(1) </a:t>
                      </a:r>
                      <a:r>
                        <a:rPr lang="ko-KR" altLang="en-US" spc="-150" dirty="0"/>
                        <a:t>으로 구성됨</a:t>
                      </a:r>
                      <a:r>
                        <a:rPr lang="en-US" altLang="ko-KR" spc="-150"/>
                        <a:t>. </a:t>
                      </a:r>
                      <a:r>
                        <a:rPr lang="ko-KR" altLang="en-US" spc="-150"/>
                        <a:t> </a:t>
                      </a:r>
                      <a:endParaRPr lang="ko-KR" altLang="en-US" spc="-150" dirty="0"/>
                    </a:p>
                  </a:txBody>
                  <a:tcPr anchor="ctr"/>
                </a:tc>
                <a:extLst>
                  <a:ext uri="{0D108BD9-81ED-4DB2-BD59-A6C34878D82A}">
                    <a16:rowId xmlns:a16="http://schemas.microsoft.com/office/drawing/2014/main" val="10001"/>
                  </a:ext>
                </a:extLst>
              </a:tr>
              <a:tr h="763650">
                <a:tc>
                  <a:txBody>
                    <a:bodyPr/>
                    <a:lstStyle/>
                    <a:p>
                      <a:pPr algn="ctr" latinLnBrk="1"/>
                      <a:r>
                        <a:rPr lang="ko-KR" altLang="en-US" dirty="0"/>
                        <a:t>담당교수 소개 </a:t>
                      </a:r>
                    </a:p>
                  </a:txBody>
                  <a:tcPr anchor="ctr"/>
                </a:tc>
                <a:tc>
                  <a:txBody>
                    <a:bodyPr/>
                    <a:lstStyle/>
                    <a:p>
                      <a:pPr latinLnBrk="1"/>
                      <a:r>
                        <a:rPr lang="ko-KR" altLang="en-US" dirty="0"/>
                        <a:t>임학순 교수 </a:t>
                      </a:r>
                      <a:r>
                        <a:rPr lang="en-US" altLang="ko-KR" dirty="0"/>
                        <a:t>(</a:t>
                      </a:r>
                      <a:r>
                        <a:rPr lang="ko-KR" altLang="en-US" dirty="0" err="1"/>
                        <a:t>미디어기술콘텐츠학과</a:t>
                      </a:r>
                      <a:r>
                        <a:rPr lang="ko-KR" altLang="en-US" dirty="0"/>
                        <a:t> 교수</a:t>
                      </a:r>
                      <a:r>
                        <a:rPr lang="en-US" altLang="ko-KR" dirty="0"/>
                        <a:t>, </a:t>
                      </a:r>
                      <a:r>
                        <a:rPr lang="ko-KR" altLang="en-US" dirty="0"/>
                        <a:t>예술미디어융합학과 겸무교수</a:t>
                      </a:r>
                      <a:r>
                        <a:rPr lang="en-US" altLang="ko-KR" dirty="0"/>
                        <a:t>)</a:t>
                      </a:r>
                      <a:endParaRPr lang="ko-KR" altLang="en-US" dirty="0"/>
                    </a:p>
                  </a:txBody>
                  <a:tcPr anchor="ctr"/>
                </a:tc>
                <a:extLst>
                  <a:ext uri="{0D108BD9-81ED-4DB2-BD59-A6C34878D82A}">
                    <a16:rowId xmlns:a16="http://schemas.microsoft.com/office/drawing/2014/main" val="10002"/>
                  </a:ext>
                </a:extLst>
              </a:tr>
              <a:tr h="763650">
                <a:tc>
                  <a:txBody>
                    <a:bodyPr/>
                    <a:lstStyle/>
                    <a:p>
                      <a:pPr algn="ctr" latinLnBrk="1"/>
                      <a:r>
                        <a:rPr lang="ko-KR" altLang="en-US" dirty="0"/>
                        <a:t>수업 시간 </a:t>
                      </a:r>
                    </a:p>
                  </a:txBody>
                  <a:tcPr anchor="ctr"/>
                </a:tc>
                <a:tc>
                  <a:txBody>
                    <a:bodyPr/>
                    <a:lstStyle/>
                    <a:p>
                      <a:pPr latinLnBrk="1"/>
                      <a:r>
                        <a:rPr lang="ko-KR" altLang="en-US" dirty="0"/>
                        <a:t>금요일 오후 </a:t>
                      </a:r>
                      <a:r>
                        <a:rPr lang="en-US" altLang="ko-KR" dirty="0"/>
                        <a:t>2</a:t>
                      </a:r>
                      <a:r>
                        <a:rPr lang="ko-KR" altLang="en-US" dirty="0"/>
                        <a:t>시부터 </a:t>
                      </a:r>
                      <a:r>
                        <a:rPr lang="en-US" altLang="ko-KR" dirty="0"/>
                        <a:t>5</a:t>
                      </a:r>
                      <a:r>
                        <a:rPr lang="ko-KR" altLang="en-US" dirty="0"/>
                        <a:t>시 </a:t>
                      </a:r>
                    </a:p>
                  </a:txBody>
                  <a:tcPr anchor="ctr"/>
                </a:tc>
                <a:extLst>
                  <a:ext uri="{0D108BD9-81ED-4DB2-BD59-A6C34878D82A}">
                    <a16:rowId xmlns:a16="http://schemas.microsoft.com/office/drawing/2014/main" val="10003"/>
                  </a:ext>
                </a:extLst>
              </a:tr>
              <a:tr h="763650">
                <a:tc>
                  <a:txBody>
                    <a:bodyPr/>
                    <a:lstStyle/>
                    <a:p>
                      <a:pPr algn="ctr" latinLnBrk="1"/>
                      <a:r>
                        <a:rPr lang="ko-KR" altLang="en-US" dirty="0"/>
                        <a:t>수강 대상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ko-KR" altLang="en-US" dirty="0"/>
                        <a:t>학생의 연구주제</a:t>
                      </a:r>
                      <a:r>
                        <a:rPr lang="en-US" altLang="ko-KR" dirty="0"/>
                        <a:t>, </a:t>
                      </a:r>
                      <a:r>
                        <a:rPr lang="ko-KR" altLang="en-US" dirty="0"/>
                        <a:t>연구문제가 구체적으로 설정되어 있는 박사과정</a:t>
                      </a:r>
                      <a:r>
                        <a:rPr lang="en-US" altLang="ko-KR" dirty="0"/>
                        <a:t>, </a:t>
                      </a:r>
                      <a:r>
                        <a:rPr lang="ko-KR" altLang="en-US" dirty="0"/>
                        <a:t>석박사통합과정</a:t>
                      </a:r>
                      <a:endParaRPr lang="en-US" altLang="ko-KR" dirty="0"/>
                    </a:p>
                    <a:p>
                      <a:pPr marL="0" marR="0" lvl="0" indent="0" algn="l" defTabSz="914400" rtl="0" eaLnBrk="1" fontAlgn="auto" latinLnBrk="1" hangingPunct="1">
                        <a:lnSpc>
                          <a:spcPct val="100000"/>
                        </a:lnSpc>
                        <a:spcBef>
                          <a:spcPts val="0"/>
                        </a:spcBef>
                        <a:spcAft>
                          <a:spcPts val="0"/>
                        </a:spcAft>
                        <a:buClrTx/>
                        <a:buSzTx/>
                        <a:buFontTx/>
                        <a:buNone/>
                        <a:defRPr/>
                      </a:pPr>
                      <a:r>
                        <a:rPr lang="ko-KR" altLang="en-US" dirty="0"/>
                        <a:t>학생  </a:t>
                      </a:r>
                    </a:p>
                  </a:txBody>
                  <a:tcPr anchor="ctr"/>
                </a:tc>
                <a:extLst>
                  <a:ext uri="{0D108BD9-81ED-4DB2-BD59-A6C34878D82A}">
                    <a16:rowId xmlns:a16="http://schemas.microsoft.com/office/drawing/2014/main" val="10004"/>
                  </a:ext>
                </a:extLst>
              </a:tr>
              <a:tr h="763650">
                <a:tc>
                  <a:txBody>
                    <a:bodyPr/>
                    <a:lstStyle/>
                    <a:p>
                      <a:pPr algn="ctr" latinLnBrk="1"/>
                      <a:r>
                        <a:rPr lang="ko-KR" altLang="en-US" dirty="0"/>
                        <a:t>참고 사항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en-US" altLang="ko-KR" dirty="0"/>
                        <a:t>1</a:t>
                      </a:r>
                      <a:r>
                        <a:rPr lang="ko-KR" altLang="en-US" dirty="0"/>
                        <a:t>주차에  연구계획서를 </a:t>
                      </a:r>
                      <a:r>
                        <a:rPr lang="en-US" altLang="ko-KR" dirty="0"/>
                        <a:t>1-2 </a:t>
                      </a:r>
                      <a:r>
                        <a:rPr lang="ko-KR" altLang="en-US" dirty="0"/>
                        <a:t>페이지 분량으로 정리하여 제출할 것 </a:t>
                      </a:r>
                      <a:r>
                        <a:rPr lang="en-US" altLang="ko-KR" dirty="0"/>
                        <a:t>(</a:t>
                      </a:r>
                      <a:r>
                        <a:rPr lang="ko-KR" altLang="en-US" dirty="0"/>
                        <a:t>연구제목</a:t>
                      </a:r>
                      <a:r>
                        <a:rPr lang="en-US" altLang="ko-KR" dirty="0"/>
                        <a:t>, </a:t>
                      </a:r>
                      <a:r>
                        <a:rPr lang="ko-KR" altLang="en-US" dirty="0"/>
                        <a:t>연구문제</a:t>
                      </a:r>
                      <a:r>
                        <a:rPr lang="en-US" altLang="ko-KR" dirty="0"/>
                        <a:t>,  </a:t>
                      </a:r>
                      <a:r>
                        <a:rPr lang="ko-KR" altLang="en-US" dirty="0"/>
                        <a:t>이론 </a:t>
                      </a:r>
                      <a:r>
                        <a:rPr lang="en-US" altLang="ko-KR" dirty="0"/>
                        <a:t>1-2</a:t>
                      </a:r>
                      <a:r>
                        <a:rPr lang="ko-KR" altLang="en-US" dirty="0"/>
                        <a:t>개</a:t>
                      </a:r>
                      <a:r>
                        <a:rPr lang="en-US" altLang="ko-KR" dirty="0"/>
                        <a:t>, </a:t>
                      </a:r>
                      <a:r>
                        <a:rPr lang="ko-KR" altLang="en-US" dirty="0"/>
                        <a:t>연구방법 포함</a:t>
                      </a:r>
                      <a:r>
                        <a:rPr lang="en-US" altLang="ko-KR" dirty="0"/>
                        <a:t>). </a:t>
                      </a:r>
                      <a:r>
                        <a:rPr lang="ko-KR" altLang="en-US" dirty="0"/>
                        <a:t>핵심 키워드를 중심으로 정리할 것  </a:t>
                      </a:r>
                      <a:endParaRPr lang="en-US" altLang="ko-KR" dirty="0"/>
                    </a:p>
                  </a:txBody>
                  <a:tcPr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모서리가 둥근 직사각형 6"/>
          <p:cNvSpPr/>
          <p:nvPr/>
        </p:nvSpPr>
        <p:spPr>
          <a:xfrm>
            <a:off x="134754" y="79022"/>
            <a:ext cx="11921779" cy="1061156"/>
          </a:xfrm>
          <a:prstGeom prst="roundRect">
            <a:avLst>
              <a:gd name="adj" fmla="val 850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5" name="TextBox 4"/>
          <p:cNvSpPr txBox="1"/>
          <p:nvPr/>
        </p:nvSpPr>
        <p:spPr>
          <a:xfrm>
            <a:off x="322387" y="286434"/>
            <a:ext cx="10724445" cy="645160"/>
          </a:xfrm>
          <a:prstGeom prst="rect">
            <a:avLst/>
          </a:prstGeom>
          <a:noFill/>
        </p:spPr>
        <p:txBody>
          <a:bodyPr wrap="square" rtlCol="0">
            <a:spAutoFit/>
          </a:bodyPr>
          <a:lstStyle/>
          <a:p>
            <a:r>
              <a:rPr kumimoji="1" lang="en-US" altLang="ko-KR" sz="3600" b="1" dirty="0">
                <a:solidFill>
                  <a:schemeClr val="bg1"/>
                </a:solidFill>
              </a:rPr>
              <a:t>3. </a:t>
            </a:r>
            <a:r>
              <a:rPr kumimoji="1" lang="zh-CN" altLang="en-US" sz="3600" b="1" dirty="0">
                <a:solidFill>
                  <a:schemeClr val="bg1"/>
                </a:solidFill>
              </a:rPr>
              <a:t>科目介绍</a:t>
            </a:r>
            <a:r>
              <a:rPr kumimoji="1" lang="ko-KR" altLang="en-US" sz="3600" b="1" dirty="0">
                <a:solidFill>
                  <a:schemeClr val="bg1"/>
                </a:solidFill>
              </a:rPr>
              <a:t> </a:t>
            </a:r>
          </a:p>
        </p:txBody>
      </p:sp>
      <p:graphicFrame>
        <p:nvGraphicFramePr>
          <p:cNvPr id="2" name="표 1"/>
          <p:cNvGraphicFramePr>
            <a:graphicFrameLocks noGrp="1"/>
          </p:cNvGraphicFramePr>
          <p:nvPr/>
        </p:nvGraphicFramePr>
        <p:xfrm>
          <a:off x="511206" y="1422310"/>
          <a:ext cx="11042361" cy="5102059"/>
        </p:xfrm>
        <a:graphic>
          <a:graphicData uri="http://schemas.openxmlformats.org/drawingml/2006/table">
            <a:tbl>
              <a:tblPr firstRow="1" bandRow="1">
                <a:tableStyleId>{D7AC3CCA-C797-4891-BE02-D94E43425B78}</a:tableStyleId>
              </a:tblPr>
              <a:tblGrid>
                <a:gridCol w="1972502">
                  <a:extLst>
                    <a:ext uri="{9D8B030D-6E8A-4147-A177-3AD203B41FA5}">
                      <a16:colId xmlns:a16="http://schemas.microsoft.com/office/drawing/2014/main" val="20000"/>
                    </a:ext>
                  </a:extLst>
                </a:gridCol>
                <a:gridCol w="9069859">
                  <a:extLst>
                    <a:ext uri="{9D8B030D-6E8A-4147-A177-3AD203B41FA5}">
                      <a16:colId xmlns:a16="http://schemas.microsoft.com/office/drawing/2014/main" val="20001"/>
                    </a:ext>
                  </a:extLst>
                </a:gridCol>
              </a:tblGrid>
              <a:tr h="763650">
                <a:tc>
                  <a:txBody>
                    <a:bodyPr/>
                    <a:lstStyle/>
                    <a:p>
                      <a:pPr algn="ctr" latinLnBrk="1"/>
                      <a:r>
                        <a:rPr lang="zh-CN" altLang="ko-KR" dirty="0"/>
                        <a:t>科目名</a:t>
                      </a:r>
                    </a:p>
                  </a:txBody>
                  <a:tcPr anchor="ctr"/>
                </a:tc>
                <a:tc>
                  <a:txBody>
                    <a:bodyPr/>
                    <a:lstStyle/>
                    <a:p>
                      <a:pPr algn="l" latinLnBrk="1"/>
                      <a:r>
                        <a:rPr lang="en-US" altLang="ko-KR" dirty="0"/>
                        <a:t>(8)</a:t>
                      </a:r>
                      <a:r>
                        <a:rPr lang="ko-KR" altLang="en-US" dirty="0"/>
                        <a:t> </a:t>
                      </a:r>
                      <a:r>
                        <a:rPr lang="zh-CN" altLang="en-US" dirty="0"/>
                        <a:t>文化营销融合研讨会</a:t>
                      </a:r>
                    </a:p>
                  </a:txBody>
                  <a:tcPr anchor="ctr"/>
                </a:tc>
                <a:extLst>
                  <a:ext uri="{0D108BD9-81ED-4DB2-BD59-A6C34878D82A}">
                    <a16:rowId xmlns:a16="http://schemas.microsoft.com/office/drawing/2014/main" val="10000"/>
                  </a:ext>
                </a:extLst>
              </a:tr>
              <a:tr h="1283809">
                <a:tc>
                  <a:txBody>
                    <a:bodyPr/>
                    <a:lstStyle/>
                    <a:p>
                      <a:pPr algn="ctr" latinLnBrk="1"/>
                      <a:r>
                        <a:rPr lang="zh-CN" altLang="ko-KR" dirty="0"/>
                        <a:t>科目简介</a:t>
                      </a:r>
                    </a:p>
                  </a:txBody>
                  <a:tcPr anchor="ctr"/>
                </a:tc>
                <a:tc>
                  <a:txBody>
                    <a:bodyPr/>
                    <a:lstStyle/>
                    <a:p>
                      <a:pPr algn="l" latinLnBrk="1"/>
                      <a:r>
                        <a:rPr lang="zh-CN" altLang="en-US" spc="-150" dirty="0"/>
                        <a:t>学生将学习如何探索文化营销融合领域的研究问题，制定理论背景和分析框架、质性研究方法，讨论分析结果和意义，并开展个人研究项目和提供咨询服务。</a:t>
                      </a:r>
                      <a:r>
                        <a:rPr lang="en-US" altLang="zh-CN" spc="-150" dirty="0"/>
                        <a:t> </a:t>
                      </a:r>
                      <a:r>
                        <a:rPr lang="zh-CN" altLang="en-US" spc="-150" dirty="0"/>
                        <a:t>每周的课程包括教授授课</a:t>
                      </a:r>
                      <a:r>
                        <a:rPr lang="en-US" altLang="zh-CN" spc="-150" dirty="0"/>
                        <a:t>（1）</a:t>
                      </a:r>
                      <a:r>
                        <a:rPr lang="zh-CN" altLang="en-US" spc="-150" dirty="0"/>
                        <a:t>学生发表（</a:t>
                      </a:r>
                      <a:r>
                        <a:rPr lang="en-US" altLang="zh-CN" spc="-150" dirty="0"/>
                        <a:t>1</a:t>
                      </a:r>
                      <a:r>
                        <a:rPr lang="zh-CN" altLang="en-US" spc="-150" dirty="0"/>
                        <a:t>）和个人论文探讨（</a:t>
                      </a:r>
                      <a:r>
                        <a:rPr lang="en-US" altLang="zh-CN" spc="-150" dirty="0"/>
                        <a:t>1</a:t>
                      </a:r>
                      <a:r>
                        <a:rPr lang="zh-CN" altLang="en-US" spc="-150" dirty="0"/>
                        <a:t>）</a:t>
                      </a:r>
                      <a:endParaRPr lang="ko-KR" altLang="en-US" spc="-150" dirty="0"/>
                    </a:p>
                  </a:txBody>
                  <a:tcPr anchor="ctr"/>
                </a:tc>
                <a:extLst>
                  <a:ext uri="{0D108BD9-81ED-4DB2-BD59-A6C34878D82A}">
                    <a16:rowId xmlns:a16="http://schemas.microsoft.com/office/drawing/2014/main" val="10001"/>
                  </a:ext>
                </a:extLst>
              </a:tr>
              <a:tr h="763650">
                <a:tc>
                  <a:txBody>
                    <a:bodyPr/>
                    <a:lstStyle/>
                    <a:p>
                      <a:pPr algn="ctr" latinLnBrk="1"/>
                      <a:r>
                        <a:rPr lang="zh-CN" altLang="ko-KR" dirty="0"/>
                        <a:t>教授介绍</a:t>
                      </a:r>
                    </a:p>
                  </a:txBody>
                  <a:tcPr anchor="ctr"/>
                </a:tc>
                <a:tc>
                  <a:txBody>
                    <a:bodyPr/>
                    <a:lstStyle/>
                    <a:p>
                      <a:pPr latinLnBrk="1"/>
                      <a:r>
                        <a:rPr lang="ko-KR" altLang="en-US" dirty="0"/>
                        <a:t>임학순 </a:t>
                      </a:r>
                      <a:r>
                        <a:rPr lang="ko-KR" altLang="en-US" sz="1800" dirty="0">
                          <a:sym typeface="+mn-ea"/>
                        </a:rPr>
                        <a:t>교수</a:t>
                      </a:r>
                      <a:r>
                        <a:rPr lang="en-US" altLang="ko-KR" sz="1800" dirty="0">
                          <a:sym typeface="+mn-ea"/>
                        </a:rPr>
                        <a:t> </a:t>
                      </a:r>
                      <a:r>
                        <a:rPr lang="zh-CN" altLang="en-US" sz="1800" dirty="0">
                          <a:sym typeface="+mn-ea"/>
                        </a:rPr>
                        <a:t>加图立大学</a:t>
                      </a:r>
                      <a:r>
                        <a:rPr lang="en-US" altLang="zh-CN" sz="1800" dirty="0">
                          <a:sym typeface="+mn-ea"/>
                        </a:rPr>
                        <a:t> </a:t>
                      </a:r>
                      <a:r>
                        <a:rPr lang="zh-CN" altLang="en-US" sz="1800" dirty="0">
                          <a:sym typeface="+mn-ea"/>
                        </a:rPr>
                        <a:t>媒体技术内容学科教授</a:t>
                      </a:r>
                      <a:r>
                        <a:rPr lang="en-US" altLang="ko-KR" dirty="0"/>
                        <a:t>, </a:t>
                      </a:r>
                      <a:r>
                        <a:rPr lang="zh-CN" altLang="ko-KR" dirty="0"/>
                        <a:t>艺术媒体融合学科</a:t>
                      </a:r>
                      <a:r>
                        <a:rPr lang="en-US" altLang="zh-CN" dirty="0"/>
                        <a:t> </a:t>
                      </a:r>
                      <a:r>
                        <a:rPr lang="zh-CN" altLang="ko-KR" dirty="0"/>
                        <a:t>兼任教授</a:t>
                      </a:r>
                      <a:endParaRPr lang="ko-KR" altLang="en-US" dirty="0"/>
                    </a:p>
                  </a:txBody>
                  <a:tcPr anchor="ctr"/>
                </a:tc>
                <a:extLst>
                  <a:ext uri="{0D108BD9-81ED-4DB2-BD59-A6C34878D82A}">
                    <a16:rowId xmlns:a16="http://schemas.microsoft.com/office/drawing/2014/main" val="10002"/>
                  </a:ext>
                </a:extLst>
              </a:tr>
              <a:tr h="763650">
                <a:tc>
                  <a:txBody>
                    <a:bodyPr/>
                    <a:lstStyle/>
                    <a:p>
                      <a:pPr algn="ctr" latinLnBrk="1"/>
                      <a:r>
                        <a:rPr lang="zh-CN" altLang="ko-KR" dirty="0"/>
                        <a:t>课程时间</a:t>
                      </a:r>
                      <a:r>
                        <a:rPr lang="ko-KR" altLang="en-US" dirty="0"/>
                        <a:t> </a:t>
                      </a:r>
                    </a:p>
                  </a:txBody>
                  <a:tcPr anchor="ctr"/>
                </a:tc>
                <a:tc>
                  <a:txBody>
                    <a:bodyPr/>
                    <a:lstStyle/>
                    <a:p>
                      <a:pPr latinLnBrk="1"/>
                      <a:r>
                        <a:rPr lang="zh-CN" altLang="ko-KR" dirty="0"/>
                        <a:t>每周五</a:t>
                      </a:r>
                      <a:r>
                        <a:rPr lang="ko-KR" altLang="en-US" dirty="0"/>
                        <a:t> </a:t>
                      </a:r>
                      <a:r>
                        <a:rPr lang="en-US" dirty="0"/>
                        <a:t>14:00～17:00</a:t>
                      </a:r>
                    </a:p>
                  </a:txBody>
                  <a:tcPr anchor="ctr"/>
                </a:tc>
                <a:extLst>
                  <a:ext uri="{0D108BD9-81ED-4DB2-BD59-A6C34878D82A}">
                    <a16:rowId xmlns:a16="http://schemas.microsoft.com/office/drawing/2014/main" val="10003"/>
                  </a:ext>
                </a:extLst>
              </a:tr>
              <a:tr h="763650">
                <a:tc>
                  <a:txBody>
                    <a:bodyPr/>
                    <a:lstStyle/>
                    <a:p>
                      <a:pPr algn="ctr" latinLnBrk="1"/>
                      <a:r>
                        <a:rPr lang="zh-CN" altLang="ko-KR" dirty="0"/>
                        <a:t>听课对象</a:t>
                      </a:r>
                      <a:r>
                        <a:rPr lang="ko-KR" altLang="en-US" dirty="0"/>
                        <a:t>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zh-CN" altLang="en-US" dirty="0"/>
                        <a:t>已确定具体论文研究主题和研究问题的博士生</a:t>
                      </a:r>
                      <a:r>
                        <a:rPr lang="en-US" altLang="zh-CN" dirty="0"/>
                        <a:t>，</a:t>
                      </a:r>
                      <a:r>
                        <a:rPr lang="zh-CN" altLang="en-US" dirty="0"/>
                        <a:t>硕博连读生</a:t>
                      </a:r>
                    </a:p>
                  </a:txBody>
                  <a:tcPr anchor="ctr"/>
                </a:tc>
                <a:extLst>
                  <a:ext uri="{0D108BD9-81ED-4DB2-BD59-A6C34878D82A}">
                    <a16:rowId xmlns:a16="http://schemas.microsoft.com/office/drawing/2014/main" val="10004"/>
                  </a:ext>
                </a:extLst>
              </a:tr>
              <a:tr h="763650">
                <a:tc>
                  <a:txBody>
                    <a:bodyPr/>
                    <a:lstStyle/>
                    <a:p>
                      <a:pPr algn="ctr" latinLnBrk="1"/>
                      <a:r>
                        <a:rPr lang="zh-CN" altLang="ko-KR" dirty="0"/>
                        <a:t>其他</a:t>
                      </a:r>
                      <a:r>
                        <a:rPr lang="ko-KR" altLang="en-US" dirty="0"/>
                        <a:t>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zh-CN" altLang="en-US" dirty="0"/>
                        <a:t>在第</a:t>
                      </a:r>
                      <a:r>
                        <a:rPr lang="en-US" altLang="zh-CN" dirty="0"/>
                        <a:t> 1 </a:t>
                      </a:r>
                      <a:r>
                        <a:rPr lang="zh-CN" altLang="en-US" dirty="0"/>
                        <a:t>周提交</a:t>
                      </a:r>
                      <a:r>
                        <a:rPr lang="en-US" altLang="zh-CN" dirty="0"/>
                        <a:t> 1-2 </a:t>
                      </a:r>
                      <a:r>
                        <a:rPr lang="zh-CN" altLang="en-US" dirty="0"/>
                        <a:t>页的研究计划书（包括标题、研究问题、</a:t>
                      </a:r>
                      <a:r>
                        <a:rPr lang="en-US" altLang="zh-CN" dirty="0"/>
                        <a:t>1-2 </a:t>
                      </a:r>
                      <a:r>
                        <a:rPr lang="zh-CN" altLang="en-US" dirty="0"/>
                        <a:t>个理论和研究方法）。以及相关核心关键词整理</a:t>
                      </a:r>
                      <a:endParaRPr lang="en-US" altLang="ko-KR" dirty="0"/>
                    </a:p>
                  </a:txBody>
                  <a:tcPr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모서리가 둥근 직사각형 6"/>
          <p:cNvSpPr/>
          <p:nvPr/>
        </p:nvSpPr>
        <p:spPr>
          <a:xfrm>
            <a:off x="134754" y="79022"/>
            <a:ext cx="11921779" cy="1061156"/>
          </a:xfrm>
          <a:prstGeom prst="roundRect">
            <a:avLst>
              <a:gd name="adj" fmla="val 850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5" name="TextBox 4"/>
          <p:cNvSpPr txBox="1"/>
          <p:nvPr/>
        </p:nvSpPr>
        <p:spPr>
          <a:xfrm>
            <a:off x="322387" y="286434"/>
            <a:ext cx="10724445" cy="646331"/>
          </a:xfrm>
          <a:prstGeom prst="rect">
            <a:avLst/>
          </a:prstGeom>
          <a:noFill/>
        </p:spPr>
        <p:txBody>
          <a:bodyPr wrap="square" rtlCol="0">
            <a:spAutoFit/>
          </a:bodyPr>
          <a:lstStyle/>
          <a:p>
            <a:r>
              <a:rPr kumimoji="1" lang="en-US" altLang="ko-KR" sz="3600" b="1" dirty="0">
                <a:solidFill>
                  <a:schemeClr val="bg1"/>
                </a:solidFill>
              </a:rPr>
              <a:t>3.</a:t>
            </a:r>
            <a:r>
              <a:rPr kumimoji="1" lang="ko-KR" altLang="en-US" sz="3600" b="1" dirty="0">
                <a:solidFill>
                  <a:schemeClr val="bg1"/>
                </a:solidFill>
              </a:rPr>
              <a:t> 교과목 소개 </a:t>
            </a:r>
          </a:p>
        </p:txBody>
      </p:sp>
      <p:graphicFrame>
        <p:nvGraphicFramePr>
          <p:cNvPr id="2" name="표 1"/>
          <p:cNvGraphicFramePr>
            <a:graphicFrameLocks noGrp="1"/>
          </p:cNvGraphicFramePr>
          <p:nvPr/>
        </p:nvGraphicFramePr>
        <p:xfrm>
          <a:off x="511206" y="1422310"/>
          <a:ext cx="11042361" cy="5102059"/>
        </p:xfrm>
        <a:graphic>
          <a:graphicData uri="http://schemas.openxmlformats.org/drawingml/2006/table">
            <a:tbl>
              <a:tblPr firstRow="1" bandRow="1">
                <a:tableStyleId>{D7AC3CCA-C797-4891-BE02-D94E43425B78}</a:tableStyleId>
              </a:tblPr>
              <a:tblGrid>
                <a:gridCol w="1972502">
                  <a:extLst>
                    <a:ext uri="{9D8B030D-6E8A-4147-A177-3AD203B41FA5}">
                      <a16:colId xmlns:a16="http://schemas.microsoft.com/office/drawing/2014/main" val="20000"/>
                    </a:ext>
                  </a:extLst>
                </a:gridCol>
                <a:gridCol w="9069859">
                  <a:extLst>
                    <a:ext uri="{9D8B030D-6E8A-4147-A177-3AD203B41FA5}">
                      <a16:colId xmlns:a16="http://schemas.microsoft.com/office/drawing/2014/main" val="20001"/>
                    </a:ext>
                  </a:extLst>
                </a:gridCol>
              </a:tblGrid>
              <a:tr h="763650">
                <a:tc>
                  <a:txBody>
                    <a:bodyPr/>
                    <a:lstStyle/>
                    <a:p>
                      <a:pPr algn="ctr" latinLnBrk="1"/>
                      <a:r>
                        <a:rPr lang="ko-KR" altLang="en-US" dirty="0"/>
                        <a:t>교과목 명 </a:t>
                      </a:r>
                    </a:p>
                  </a:txBody>
                  <a:tcPr anchor="ctr"/>
                </a:tc>
                <a:tc>
                  <a:txBody>
                    <a:bodyPr/>
                    <a:lstStyle/>
                    <a:p>
                      <a:pPr algn="l" latinLnBrk="1"/>
                      <a:r>
                        <a:rPr lang="en-US" altLang="ko-KR" dirty="0"/>
                        <a:t>(9)</a:t>
                      </a:r>
                      <a:r>
                        <a:rPr lang="ko-KR" altLang="en-US" dirty="0"/>
                        <a:t> 이탈리아 </a:t>
                      </a:r>
                      <a:r>
                        <a:rPr lang="ko-KR" altLang="en-US" dirty="0" err="1"/>
                        <a:t>딕션과</a:t>
                      </a:r>
                      <a:r>
                        <a:rPr lang="ko-KR" altLang="en-US" dirty="0"/>
                        <a:t> 창법</a:t>
                      </a:r>
                    </a:p>
                  </a:txBody>
                  <a:tcPr anchor="ctr"/>
                </a:tc>
                <a:extLst>
                  <a:ext uri="{0D108BD9-81ED-4DB2-BD59-A6C34878D82A}">
                    <a16:rowId xmlns:a16="http://schemas.microsoft.com/office/drawing/2014/main" val="10000"/>
                  </a:ext>
                </a:extLst>
              </a:tr>
              <a:tr h="1283809">
                <a:tc>
                  <a:txBody>
                    <a:bodyPr/>
                    <a:lstStyle/>
                    <a:p>
                      <a:pPr algn="ctr" latinLnBrk="1"/>
                      <a:r>
                        <a:rPr lang="ko-KR" altLang="en-US" dirty="0"/>
                        <a:t>교과목 간략 소개</a:t>
                      </a:r>
                    </a:p>
                  </a:txBody>
                  <a:tcPr anchor="ctr"/>
                </a:tc>
                <a:tc>
                  <a:txBody>
                    <a:bodyPr/>
                    <a:lstStyle/>
                    <a:p>
                      <a:pPr algn="l" latinLnBrk="1"/>
                      <a:r>
                        <a:rPr lang="ko-KR" altLang="en-US" dirty="0"/>
                        <a:t>이 과목은 이탈리아 오페라 및 </a:t>
                      </a:r>
                      <a:r>
                        <a:rPr lang="ko-KR" altLang="en-US" dirty="0" err="1"/>
                        <a:t>예술가곡의</a:t>
                      </a:r>
                      <a:r>
                        <a:rPr lang="ko-KR" altLang="en-US" dirty="0"/>
                        <a:t> 올바른 발음을 익히고</a:t>
                      </a:r>
                      <a:r>
                        <a:rPr lang="en-US" altLang="ko-KR" dirty="0"/>
                        <a:t>, </a:t>
                      </a:r>
                      <a:r>
                        <a:rPr lang="ko-KR" altLang="en-US" dirty="0"/>
                        <a:t>이탈리아어의 운율과 발성법을 체득하여 보다 자연스럽고 정확한 노래를 부를 수 있도록 돕는 수업이다</a:t>
                      </a:r>
                      <a:r>
                        <a:rPr lang="en-US" altLang="ko-KR" dirty="0"/>
                        <a:t>. </a:t>
                      </a:r>
                      <a:r>
                        <a:rPr lang="ko-KR" altLang="en-US" dirty="0"/>
                        <a:t>학생들은 이탈리아어 가사의 발음 규칙</a:t>
                      </a:r>
                      <a:r>
                        <a:rPr lang="en-US" altLang="ko-KR" dirty="0"/>
                        <a:t>, </a:t>
                      </a:r>
                      <a:r>
                        <a:rPr lang="ko-KR" altLang="en-US" dirty="0"/>
                        <a:t>억양</a:t>
                      </a:r>
                      <a:r>
                        <a:rPr lang="en-US" altLang="ko-KR" dirty="0"/>
                        <a:t>, </a:t>
                      </a:r>
                      <a:r>
                        <a:rPr lang="ko-KR" altLang="en-US" dirty="0" err="1"/>
                        <a:t>딕션</a:t>
                      </a:r>
                      <a:r>
                        <a:rPr lang="ko-KR" altLang="en-US" dirty="0"/>
                        <a:t> 연습을 통해 곡 해석과 표현력을 심화하고</a:t>
                      </a:r>
                      <a:r>
                        <a:rPr lang="en-US" altLang="ko-KR" dirty="0"/>
                        <a:t>, </a:t>
                      </a:r>
                      <a:r>
                        <a:rPr lang="ko-KR" altLang="en-US" dirty="0"/>
                        <a:t>주요 아리아 및 가곡을 실습하며 창법을 연마한다</a:t>
                      </a:r>
                      <a:r>
                        <a:rPr lang="en-US" altLang="ko-KR" dirty="0"/>
                        <a:t>.</a:t>
                      </a:r>
                      <a:endParaRPr lang="ko-KR" altLang="en-US" spc="-150" dirty="0"/>
                    </a:p>
                  </a:txBody>
                  <a:tcPr anchor="ctr"/>
                </a:tc>
                <a:extLst>
                  <a:ext uri="{0D108BD9-81ED-4DB2-BD59-A6C34878D82A}">
                    <a16:rowId xmlns:a16="http://schemas.microsoft.com/office/drawing/2014/main" val="10001"/>
                  </a:ext>
                </a:extLst>
              </a:tr>
              <a:tr h="763650">
                <a:tc>
                  <a:txBody>
                    <a:bodyPr/>
                    <a:lstStyle/>
                    <a:p>
                      <a:pPr algn="ctr" latinLnBrk="1"/>
                      <a:r>
                        <a:rPr lang="ko-KR" altLang="en-US" dirty="0"/>
                        <a:t>담당교수 소개 </a:t>
                      </a:r>
                    </a:p>
                  </a:txBody>
                  <a:tcPr anchor="ctr"/>
                </a:tc>
                <a:tc>
                  <a:txBody>
                    <a:bodyPr/>
                    <a:lstStyle/>
                    <a:p>
                      <a:pPr latinLnBrk="1"/>
                      <a:r>
                        <a:rPr lang="ko-KR" altLang="en-US" dirty="0"/>
                        <a:t>염현준 교수 </a:t>
                      </a:r>
                      <a:r>
                        <a:rPr lang="en-US" altLang="ko-KR" dirty="0"/>
                        <a:t>(</a:t>
                      </a:r>
                      <a:r>
                        <a:rPr lang="ko-KR" altLang="en-US" dirty="0"/>
                        <a:t>가톨릭대학교 예술미디어융합학과 성악전공</a:t>
                      </a:r>
                      <a:r>
                        <a:rPr lang="en-US" altLang="ko-KR" dirty="0"/>
                        <a:t>)</a:t>
                      </a:r>
                      <a:r>
                        <a:rPr lang="ko-KR" altLang="en-US" dirty="0"/>
                        <a:t> </a:t>
                      </a:r>
                    </a:p>
                  </a:txBody>
                  <a:tcPr anchor="ctr"/>
                </a:tc>
                <a:extLst>
                  <a:ext uri="{0D108BD9-81ED-4DB2-BD59-A6C34878D82A}">
                    <a16:rowId xmlns:a16="http://schemas.microsoft.com/office/drawing/2014/main" val="10002"/>
                  </a:ext>
                </a:extLst>
              </a:tr>
              <a:tr h="763650">
                <a:tc>
                  <a:txBody>
                    <a:bodyPr/>
                    <a:lstStyle/>
                    <a:p>
                      <a:pPr algn="ctr" latinLnBrk="1"/>
                      <a:r>
                        <a:rPr lang="ko-KR" altLang="en-US" dirty="0"/>
                        <a:t>수업 시간 </a:t>
                      </a:r>
                    </a:p>
                  </a:txBody>
                  <a:tcPr anchor="ctr"/>
                </a:tc>
                <a:tc>
                  <a:txBody>
                    <a:bodyPr/>
                    <a:lstStyle/>
                    <a:p>
                      <a:pPr latinLnBrk="1"/>
                      <a:r>
                        <a:rPr lang="ko-KR" altLang="en-US" dirty="0">
                          <a:solidFill>
                            <a:schemeClr val="tx1"/>
                          </a:solidFill>
                        </a:rPr>
                        <a:t>수요일 </a:t>
                      </a:r>
                      <a:r>
                        <a:rPr lang="en-US" altLang="ko-KR" dirty="0">
                          <a:solidFill>
                            <a:schemeClr val="tx1"/>
                          </a:solidFill>
                        </a:rPr>
                        <a:t>1:00-4:00</a:t>
                      </a:r>
                      <a:endParaRPr lang="ko-KR" altLang="en-US" dirty="0">
                        <a:solidFill>
                          <a:schemeClr val="tx1"/>
                        </a:solidFill>
                      </a:endParaRPr>
                    </a:p>
                  </a:txBody>
                  <a:tcPr anchor="ctr"/>
                </a:tc>
                <a:extLst>
                  <a:ext uri="{0D108BD9-81ED-4DB2-BD59-A6C34878D82A}">
                    <a16:rowId xmlns:a16="http://schemas.microsoft.com/office/drawing/2014/main" val="10003"/>
                  </a:ext>
                </a:extLst>
              </a:tr>
              <a:tr h="763650">
                <a:tc>
                  <a:txBody>
                    <a:bodyPr/>
                    <a:lstStyle/>
                    <a:p>
                      <a:pPr algn="ctr" latinLnBrk="1"/>
                      <a:r>
                        <a:rPr lang="ko-KR" altLang="en-US" dirty="0"/>
                        <a:t>수강 대상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ko-KR" altLang="en-US" dirty="0">
                          <a:solidFill>
                            <a:srgbClr val="0070C0"/>
                          </a:solidFill>
                        </a:rPr>
                        <a:t>전공선택 교과목 </a:t>
                      </a:r>
                      <a:r>
                        <a:rPr lang="en-US" altLang="ko-KR" dirty="0">
                          <a:solidFill>
                            <a:schemeClr val="tx1"/>
                          </a:solidFill>
                        </a:rPr>
                        <a:t>(</a:t>
                      </a:r>
                      <a:r>
                        <a:rPr lang="ko-KR" altLang="en-US" dirty="0"/>
                        <a:t>성악전공</a:t>
                      </a:r>
                      <a:r>
                        <a:rPr lang="en-US" altLang="ko-KR" dirty="0"/>
                        <a:t>),</a:t>
                      </a:r>
                      <a:r>
                        <a:rPr lang="ko-KR" altLang="en-US" dirty="0"/>
                        <a:t> </a:t>
                      </a:r>
                      <a:r>
                        <a:rPr lang="ko-KR" altLang="en-US" dirty="0" err="1">
                          <a:solidFill>
                            <a:srgbClr val="FF0000"/>
                          </a:solidFill>
                        </a:rPr>
                        <a:t>석사생</a:t>
                      </a:r>
                      <a:r>
                        <a:rPr lang="en-US" altLang="ko-KR" dirty="0">
                          <a:solidFill>
                            <a:srgbClr val="FF0000"/>
                          </a:solidFill>
                        </a:rPr>
                        <a:t>,</a:t>
                      </a:r>
                      <a:r>
                        <a:rPr lang="ko-KR" altLang="en-US" dirty="0">
                          <a:solidFill>
                            <a:srgbClr val="FF0000"/>
                          </a:solidFill>
                        </a:rPr>
                        <a:t> </a:t>
                      </a:r>
                      <a:r>
                        <a:rPr lang="ko-KR" altLang="en-US" dirty="0" err="1">
                          <a:solidFill>
                            <a:srgbClr val="FF0000"/>
                          </a:solidFill>
                        </a:rPr>
                        <a:t>석박통합</a:t>
                      </a:r>
                      <a:r>
                        <a:rPr lang="ko-KR" altLang="en-US" dirty="0">
                          <a:solidFill>
                            <a:srgbClr val="FF0000"/>
                          </a:solidFill>
                        </a:rPr>
                        <a:t> 석사과정생</a:t>
                      </a:r>
                      <a:endParaRPr lang="en-US" altLang="ko-KR" dirty="0">
                        <a:solidFill>
                          <a:srgbClr val="FF0000"/>
                        </a:solidFill>
                      </a:endParaRPr>
                    </a:p>
                    <a:p>
                      <a:pPr marL="0" marR="0" lvl="0" indent="0" algn="l" defTabSz="914400" rtl="0" eaLnBrk="1" fontAlgn="auto" latinLnBrk="1" hangingPunct="1">
                        <a:lnSpc>
                          <a:spcPct val="100000"/>
                        </a:lnSpc>
                        <a:spcBef>
                          <a:spcPts val="0"/>
                        </a:spcBef>
                        <a:spcAft>
                          <a:spcPts val="0"/>
                        </a:spcAft>
                        <a:buClrTx/>
                        <a:buSzTx/>
                        <a:buFontTx/>
                        <a:buNone/>
                        <a:defRPr/>
                      </a:pPr>
                      <a:r>
                        <a:rPr lang="ko-KR" altLang="en-US" dirty="0">
                          <a:solidFill>
                            <a:srgbClr val="FF0000"/>
                          </a:solidFill>
                        </a:rPr>
                        <a:t>박사과정생이 이 수업을 수강할 경우</a:t>
                      </a:r>
                      <a:r>
                        <a:rPr lang="en-US" altLang="ko-KR" dirty="0">
                          <a:solidFill>
                            <a:srgbClr val="FF0000"/>
                          </a:solidFill>
                        </a:rPr>
                        <a:t>,</a:t>
                      </a:r>
                      <a:r>
                        <a:rPr lang="ko-KR" altLang="en-US" dirty="0">
                          <a:solidFill>
                            <a:srgbClr val="FF0000"/>
                          </a:solidFill>
                        </a:rPr>
                        <a:t> 전공학점으로 인정받지 못함  </a:t>
                      </a:r>
                    </a:p>
                  </a:txBody>
                  <a:tcPr anchor="ctr"/>
                </a:tc>
                <a:extLst>
                  <a:ext uri="{0D108BD9-81ED-4DB2-BD59-A6C34878D82A}">
                    <a16:rowId xmlns:a16="http://schemas.microsoft.com/office/drawing/2014/main" val="10004"/>
                  </a:ext>
                </a:extLst>
              </a:tr>
              <a:tr h="763650">
                <a:tc>
                  <a:txBody>
                    <a:bodyPr/>
                    <a:lstStyle/>
                    <a:p>
                      <a:pPr algn="ctr" latinLnBrk="1"/>
                      <a:r>
                        <a:rPr lang="ko-KR" altLang="en-US" dirty="0"/>
                        <a:t>참고 사항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endParaRPr lang="en-US" altLang="ko-KR" dirty="0"/>
                    </a:p>
                  </a:txBody>
                  <a:tcPr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모서리가 둥근 직사각형 6"/>
          <p:cNvSpPr/>
          <p:nvPr/>
        </p:nvSpPr>
        <p:spPr>
          <a:xfrm>
            <a:off x="134754" y="79022"/>
            <a:ext cx="11921779" cy="1061156"/>
          </a:xfrm>
          <a:prstGeom prst="roundRect">
            <a:avLst>
              <a:gd name="adj" fmla="val 850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5" name="TextBox 4"/>
          <p:cNvSpPr txBox="1"/>
          <p:nvPr/>
        </p:nvSpPr>
        <p:spPr>
          <a:xfrm>
            <a:off x="322387" y="286434"/>
            <a:ext cx="10724445" cy="645160"/>
          </a:xfrm>
          <a:prstGeom prst="rect">
            <a:avLst/>
          </a:prstGeom>
          <a:noFill/>
        </p:spPr>
        <p:txBody>
          <a:bodyPr wrap="square" rtlCol="0">
            <a:spAutoFit/>
          </a:bodyPr>
          <a:lstStyle/>
          <a:p>
            <a:r>
              <a:rPr kumimoji="1" lang="en-US" altLang="ko-KR" sz="3600" b="1" dirty="0">
                <a:solidFill>
                  <a:schemeClr val="bg1"/>
                </a:solidFill>
              </a:rPr>
              <a:t>3.</a:t>
            </a:r>
            <a:r>
              <a:rPr kumimoji="1" lang="ko-KR" altLang="en-US" sz="3600" b="1" dirty="0">
                <a:solidFill>
                  <a:schemeClr val="bg1"/>
                </a:solidFill>
              </a:rPr>
              <a:t> </a:t>
            </a:r>
            <a:r>
              <a:rPr kumimoji="1" lang="zh-CN" altLang="ko-KR" sz="3600" b="1" dirty="0">
                <a:solidFill>
                  <a:schemeClr val="bg1"/>
                </a:solidFill>
              </a:rPr>
              <a:t>科目介绍</a:t>
            </a:r>
          </a:p>
        </p:txBody>
      </p:sp>
      <p:graphicFrame>
        <p:nvGraphicFramePr>
          <p:cNvPr id="2" name="표 1"/>
          <p:cNvGraphicFramePr>
            <a:graphicFrameLocks noGrp="1"/>
          </p:cNvGraphicFramePr>
          <p:nvPr/>
        </p:nvGraphicFramePr>
        <p:xfrm>
          <a:off x="511206" y="1422310"/>
          <a:ext cx="11042361" cy="5102059"/>
        </p:xfrm>
        <a:graphic>
          <a:graphicData uri="http://schemas.openxmlformats.org/drawingml/2006/table">
            <a:tbl>
              <a:tblPr firstRow="1" bandRow="1">
                <a:tableStyleId>{D7AC3CCA-C797-4891-BE02-D94E43425B78}</a:tableStyleId>
              </a:tblPr>
              <a:tblGrid>
                <a:gridCol w="1972502">
                  <a:extLst>
                    <a:ext uri="{9D8B030D-6E8A-4147-A177-3AD203B41FA5}">
                      <a16:colId xmlns:a16="http://schemas.microsoft.com/office/drawing/2014/main" val="20000"/>
                    </a:ext>
                  </a:extLst>
                </a:gridCol>
                <a:gridCol w="9069859">
                  <a:extLst>
                    <a:ext uri="{9D8B030D-6E8A-4147-A177-3AD203B41FA5}">
                      <a16:colId xmlns:a16="http://schemas.microsoft.com/office/drawing/2014/main" val="20001"/>
                    </a:ext>
                  </a:extLst>
                </a:gridCol>
              </a:tblGrid>
              <a:tr h="763650">
                <a:tc>
                  <a:txBody>
                    <a:bodyPr/>
                    <a:lstStyle/>
                    <a:p>
                      <a:pPr algn="ctr" latinLnBrk="1"/>
                      <a:r>
                        <a:rPr lang="zh-CN" altLang="ko-KR" dirty="0"/>
                        <a:t>科目名</a:t>
                      </a:r>
                    </a:p>
                  </a:txBody>
                  <a:tcPr anchor="ctr"/>
                </a:tc>
                <a:tc>
                  <a:txBody>
                    <a:bodyPr/>
                    <a:lstStyle/>
                    <a:p>
                      <a:pPr algn="l" latinLnBrk="1"/>
                      <a:r>
                        <a:rPr lang="en-US" altLang="ko-KR" dirty="0"/>
                        <a:t>(9)</a:t>
                      </a:r>
                      <a:r>
                        <a:rPr lang="ko-KR" altLang="en-US" dirty="0"/>
                        <a:t> </a:t>
                      </a:r>
                      <a:r>
                        <a:rPr lang="zh-CN" altLang="ko-KR" dirty="0"/>
                        <a:t>意大利发音和唱法</a:t>
                      </a:r>
                    </a:p>
                  </a:txBody>
                  <a:tcPr anchor="ctr"/>
                </a:tc>
                <a:extLst>
                  <a:ext uri="{0D108BD9-81ED-4DB2-BD59-A6C34878D82A}">
                    <a16:rowId xmlns:a16="http://schemas.microsoft.com/office/drawing/2014/main" val="10000"/>
                  </a:ext>
                </a:extLst>
              </a:tr>
              <a:tr h="1283809">
                <a:tc>
                  <a:txBody>
                    <a:bodyPr/>
                    <a:lstStyle/>
                    <a:p>
                      <a:pPr algn="ctr" latinLnBrk="1"/>
                      <a:r>
                        <a:rPr lang="zh-CN" altLang="ko-KR" dirty="0"/>
                        <a:t>科目简介</a:t>
                      </a:r>
                    </a:p>
                  </a:txBody>
                  <a:tcPr anchor="ctr"/>
                </a:tc>
                <a:tc>
                  <a:txBody>
                    <a:bodyPr/>
                    <a:lstStyle/>
                    <a:p>
                      <a:pPr algn="l" latinLnBrk="1"/>
                      <a:r>
                        <a:rPr lang="zh-CN" altLang="en-US" spc="-150" dirty="0"/>
                        <a:t>本课程旨在帮助学生学习意大利歌剧和艺术歌曲的正确发音，掌握意大利语的韵律和吐字，从而能够更加自然、准确地演唱。学生将学习意大利语歌词的发音规则、语调和修辞，加深对歌词的理解和表现力，并通过练习主要的咏叹调和朗诵来磨练声乐技巧。</a:t>
                      </a:r>
                    </a:p>
                  </a:txBody>
                  <a:tcPr anchor="ctr"/>
                </a:tc>
                <a:extLst>
                  <a:ext uri="{0D108BD9-81ED-4DB2-BD59-A6C34878D82A}">
                    <a16:rowId xmlns:a16="http://schemas.microsoft.com/office/drawing/2014/main" val="10001"/>
                  </a:ext>
                </a:extLst>
              </a:tr>
              <a:tr h="763650">
                <a:tc>
                  <a:txBody>
                    <a:bodyPr/>
                    <a:lstStyle/>
                    <a:p>
                      <a:pPr algn="ctr" latinLnBrk="1"/>
                      <a:r>
                        <a:rPr lang="zh-CN" altLang="ko-KR" dirty="0"/>
                        <a:t>教授介绍</a:t>
                      </a:r>
                      <a:r>
                        <a:rPr lang="ko-KR" altLang="en-US" dirty="0"/>
                        <a:t> </a:t>
                      </a:r>
                    </a:p>
                  </a:txBody>
                  <a:tcPr anchor="ctr"/>
                </a:tc>
                <a:tc>
                  <a:txBody>
                    <a:bodyPr/>
                    <a:lstStyle/>
                    <a:p>
                      <a:pPr latinLnBrk="1"/>
                      <a:r>
                        <a:rPr lang="ko-KR" altLang="en-US" dirty="0"/>
                        <a:t>염현준 교수 </a:t>
                      </a:r>
                      <a:r>
                        <a:rPr lang="zh-CN" altLang="ko-KR" dirty="0"/>
                        <a:t>加图立大学</a:t>
                      </a:r>
                      <a:r>
                        <a:rPr lang="en-US" altLang="zh-CN" dirty="0"/>
                        <a:t> </a:t>
                      </a:r>
                      <a:r>
                        <a:rPr lang="zh-CN" altLang="en-US" dirty="0"/>
                        <a:t>艺术媒体融合学科</a:t>
                      </a:r>
                      <a:r>
                        <a:rPr lang="en-US" altLang="zh-CN" dirty="0"/>
                        <a:t> </a:t>
                      </a:r>
                      <a:r>
                        <a:rPr lang="zh-CN" altLang="en-US" dirty="0"/>
                        <a:t>声乐专业教授</a:t>
                      </a:r>
                    </a:p>
                  </a:txBody>
                  <a:tcPr anchor="ctr"/>
                </a:tc>
                <a:extLst>
                  <a:ext uri="{0D108BD9-81ED-4DB2-BD59-A6C34878D82A}">
                    <a16:rowId xmlns:a16="http://schemas.microsoft.com/office/drawing/2014/main" val="10002"/>
                  </a:ext>
                </a:extLst>
              </a:tr>
              <a:tr h="763650">
                <a:tc>
                  <a:txBody>
                    <a:bodyPr/>
                    <a:lstStyle/>
                    <a:p>
                      <a:pPr algn="ctr" latinLnBrk="1"/>
                      <a:r>
                        <a:rPr lang="zh-CN" altLang="ko-KR" dirty="0"/>
                        <a:t>课程时间</a:t>
                      </a:r>
                    </a:p>
                  </a:txBody>
                  <a:tcPr anchor="ctr"/>
                </a:tc>
                <a:tc>
                  <a:txBody>
                    <a:bodyPr/>
                    <a:lstStyle/>
                    <a:p>
                      <a:pPr latinLnBrk="1"/>
                      <a:r>
                        <a:rPr lang="zh-CN" altLang="ko-KR" dirty="0"/>
                        <a:t>每周三</a:t>
                      </a:r>
                      <a:r>
                        <a:rPr lang="ko-KR" altLang="en-US" dirty="0"/>
                        <a:t> </a:t>
                      </a:r>
                      <a:r>
                        <a:rPr lang="en-US" altLang="ko-KR" dirty="0"/>
                        <a:t>13:00-16:00</a:t>
                      </a:r>
                      <a:endParaRPr lang="ko-KR" altLang="en-US" dirty="0"/>
                    </a:p>
                  </a:txBody>
                  <a:tcPr anchor="ctr"/>
                </a:tc>
                <a:extLst>
                  <a:ext uri="{0D108BD9-81ED-4DB2-BD59-A6C34878D82A}">
                    <a16:rowId xmlns:a16="http://schemas.microsoft.com/office/drawing/2014/main" val="10003"/>
                  </a:ext>
                </a:extLst>
              </a:tr>
              <a:tr h="763650">
                <a:tc>
                  <a:txBody>
                    <a:bodyPr/>
                    <a:lstStyle/>
                    <a:p>
                      <a:pPr algn="ctr" latinLnBrk="1"/>
                      <a:r>
                        <a:rPr lang="zh-CN" altLang="ko-KR" dirty="0"/>
                        <a:t>听课对象</a:t>
                      </a:r>
                      <a:r>
                        <a:rPr lang="ko-KR" altLang="en-US" dirty="0"/>
                        <a:t>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zh-CN" altLang="ko-KR" dirty="0">
                          <a:solidFill>
                            <a:srgbClr val="0070C0"/>
                          </a:solidFill>
                        </a:rPr>
                        <a:t>专业选修科目</a:t>
                      </a:r>
                      <a:r>
                        <a:rPr lang="ko-KR" altLang="en-US" dirty="0">
                          <a:solidFill>
                            <a:srgbClr val="0070C0"/>
                          </a:solidFill>
                        </a:rPr>
                        <a:t> </a:t>
                      </a:r>
                      <a:r>
                        <a:rPr lang="en-US" altLang="ko-KR" dirty="0">
                          <a:solidFill>
                            <a:schemeClr val="tx1"/>
                          </a:solidFill>
                        </a:rPr>
                        <a:t>(</a:t>
                      </a:r>
                      <a:r>
                        <a:rPr lang="zh-CN" altLang="ko-KR" dirty="0"/>
                        <a:t>声乐专业</a:t>
                      </a:r>
                      <a:r>
                        <a:rPr lang="en-US" altLang="ko-KR" dirty="0"/>
                        <a:t>),</a:t>
                      </a:r>
                      <a:r>
                        <a:rPr lang="ko-KR" altLang="en-US" dirty="0"/>
                        <a:t> </a:t>
                      </a:r>
                      <a:r>
                        <a:rPr lang="zh-CN" altLang="ko-KR" dirty="0" err="1">
                          <a:solidFill>
                            <a:srgbClr val="FF0000"/>
                          </a:solidFill>
                        </a:rPr>
                        <a:t>硕士生</a:t>
                      </a:r>
                      <a:r>
                        <a:rPr lang="en-US" altLang="zh-CN" dirty="0" err="1">
                          <a:solidFill>
                            <a:srgbClr val="FF0000"/>
                          </a:solidFill>
                        </a:rPr>
                        <a:t>，</a:t>
                      </a:r>
                      <a:r>
                        <a:rPr lang="zh-CN" altLang="en-US" dirty="0" err="1">
                          <a:solidFill>
                            <a:srgbClr val="FF0000"/>
                          </a:solidFill>
                        </a:rPr>
                        <a:t>硕博连读生</a:t>
                      </a:r>
                      <a:endParaRPr lang="en-US" altLang="ko-KR" dirty="0">
                        <a:solidFill>
                          <a:srgbClr val="FF0000"/>
                        </a:solidFill>
                      </a:endParaRPr>
                    </a:p>
                    <a:p>
                      <a:pPr marL="0" marR="0" lvl="0" indent="0" algn="l" defTabSz="914400" rtl="0" eaLnBrk="1" fontAlgn="auto" latinLnBrk="1" hangingPunct="1">
                        <a:lnSpc>
                          <a:spcPct val="100000"/>
                        </a:lnSpc>
                        <a:spcBef>
                          <a:spcPts val="0"/>
                        </a:spcBef>
                        <a:spcAft>
                          <a:spcPts val="0"/>
                        </a:spcAft>
                        <a:buClrTx/>
                        <a:buSzTx/>
                        <a:buFontTx/>
                        <a:buNone/>
                        <a:defRPr/>
                      </a:pPr>
                      <a:r>
                        <a:rPr lang="zh-CN" altLang="en-US" dirty="0">
                          <a:solidFill>
                            <a:srgbClr val="FF0000"/>
                          </a:solidFill>
                        </a:rPr>
                        <a:t>如果博士生选修这门课，无法被认证为专业选修课程学分</a:t>
                      </a:r>
                    </a:p>
                  </a:txBody>
                  <a:tcPr anchor="ctr"/>
                </a:tc>
                <a:extLst>
                  <a:ext uri="{0D108BD9-81ED-4DB2-BD59-A6C34878D82A}">
                    <a16:rowId xmlns:a16="http://schemas.microsoft.com/office/drawing/2014/main" val="10004"/>
                  </a:ext>
                </a:extLst>
              </a:tr>
              <a:tr h="763650">
                <a:tc>
                  <a:txBody>
                    <a:bodyPr/>
                    <a:lstStyle/>
                    <a:p>
                      <a:pPr algn="ctr" latinLnBrk="1"/>
                      <a:r>
                        <a:rPr lang="zh-CN" altLang="ko-KR" dirty="0"/>
                        <a:t>其他</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endParaRPr lang="en-US" altLang="ko-KR" dirty="0"/>
                    </a:p>
                  </a:txBody>
                  <a:tcPr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모서리가 둥근 직사각형 6"/>
          <p:cNvSpPr/>
          <p:nvPr/>
        </p:nvSpPr>
        <p:spPr>
          <a:xfrm>
            <a:off x="134754" y="79022"/>
            <a:ext cx="11921779" cy="1061156"/>
          </a:xfrm>
          <a:prstGeom prst="roundRect">
            <a:avLst>
              <a:gd name="adj" fmla="val 850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5" name="TextBox 4"/>
          <p:cNvSpPr txBox="1"/>
          <p:nvPr/>
        </p:nvSpPr>
        <p:spPr>
          <a:xfrm>
            <a:off x="322387" y="286434"/>
            <a:ext cx="10724445" cy="646331"/>
          </a:xfrm>
          <a:prstGeom prst="rect">
            <a:avLst/>
          </a:prstGeom>
          <a:noFill/>
        </p:spPr>
        <p:txBody>
          <a:bodyPr wrap="square" rtlCol="0">
            <a:spAutoFit/>
          </a:bodyPr>
          <a:lstStyle/>
          <a:p>
            <a:r>
              <a:rPr kumimoji="1" lang="en-US" altLang="ko-KR" sz="3600" b="1" dirty="0">
                <a:solidFill>
                  <a:schemeClr val="bg1"/>
                </a:solidFill>
              </a:rPr>
              <a:t>3.</a:t>
            </a:r>
            <a:r>
              <a:rPr kumimoji="1" lang="ko-KR" altLang="en-US" sz="3600" b="1" dirty="0">
                <a:solidFill>
                  <a:schemeClr val="bg1"/>
                </a:solidFill>
              </a:rPr>
              <a:t> 교과목 소개 </a:t>
            </a:r>
          </a:p>
        </p:txBody>
      </p:sp>
      <p:graphicFrame>
        <p:nvGraphicFramePr>
          <p:cNvPr id="2" name="표 1"/>
          <p:cNvGraphicFramePr>
            <a:graphicFrameLocks noGrp="1"/>
          </p:cNvGraphicFramePr>
          <p:nvPr/>
        </p:nvGraphicFramePr>
        <p:xfrm>
          <a:off x="511206" y="1422310"/>
          <a:ext cx="11042361" cy="5102059"/>
        </p:xfrm>
        <a:graphic>
          <a:graphicData uri="http://schemas.openxmlformats.org/drawingml/2006/table">
            <a:tbl>
              <a:tblPr firstRow="1" bandRow="1">
                <a:tableStyleId>{D7AC3CCA-C797-4891-BE02-D94E43425B78}</a:tableStyleId>
              </a:tblPr>
              <a:tblGrid>
                <a:gridCol w="1972502">
                  <a:extLst>
                    <a:ext uri="{9D8B030D-6E8A-4147-A177-3AD203B41FA5}">
                      <a16:colId xmlns:a16="http://schemas.microsoft.com/office/drawing/2014/main" val="20000"/>
                    </a:ext>
                  </a:extLst>
                </a:gridCol>
                <a:gridCol w="9069859">
                  <a:extLst>
                    <a:ext uri="{9D8B030D-6E8A-4147-A177-3AD203B41FA5}">
                      <a16:colId xmlns:a16="http://schemas.microsoft.com/office/drawing/2014/main" val="20001"/>
                    </a:ext>
                  </a:extLst>
                </a:gridCol>
              </a:tblGrid>
              <a:tr h="763650">
                <a:tc>
                  <a:txBody>
                    <a:bodyPr/>
                    <a:lstStyle/>
                    <a:p>
                      <a:pPr algn="ctr" latinLnBrk="1"/>
                      <a:r>
                        <a:rPr lang="ko-KR" altLang="en-US" dirty="0"/>
                        <a:t>교과목 명 </a:t>
                      </a:r>
                    </a:p>
                  </a:txBody>
                  <a:tcPr anchor="ctr"/>
                </a:tc>
                <a:tc>
                  <a:txBody>
                    <a:bodyPr/>
                    <a:lstStyle/>
                    <a:p>
                      <a:pPr algn="l" latinLnBrk="1"/>
                      <a:r>
                        <a:rPr lang="en-US" altLang="ko-KR" dirty="0"/>
                        <a:t>(10)</a:t>
                      </a:r>
                      <a:r>
                        <a:rPr lang="ko-KR" altLang="en-US" dirty="0"/>
                        <a:t> 오페라워크숍</a:t>
                      </a:r>
                    </a:p>
                  </a:txBody>
                  <a:tcPr anchor="ctr"/>
                </a:tc>
                <a:extLst>
                  <a:ext uri="{0D108BD9-81ED-4DB2-BD59-A6C34878D82A}">
                    <a16:rowId xmlns:a16="http://schemas.microsoft.com/office/drawing/2014/main" val="10000"/>
                  </a:ext>
                </a:extLst>
              </a:tr>
              <a:tr h="1283809">
                <a:tc>
                  <a:txBody>
                    <a:bodyPr/>
                    <a:lstStyle/>
                    <a:p>
                      <a:pPr algn="ctr" latinLnBrk="1"/>
                      <a:r>
                        <a:rPr lang="ko-KR" altLang="en-US" dirty="0"/>
                        <a:t>교과목 간략 소개</a:t>
                      </a:r>
                    </a:p>
                  </a:txBody>
                  <a:tcPr anchor="ctr"/>
                </a:tc>
                <a:tc>
                  <a:txBody>
                    <a:bodyPr/>
                    <a:lstStyle/>
                    <a:p>
                      <a:pPr algn="l" latinLnBrk="1"/>
                      <a:r>
                        <a:rPr lang="ko-KR" altLang="en-US" dirty="0"/>
                        <a:t>오페라 장면을 중심으로 연기와 음악을 함께 연습하며 무대 경험을 쌓는 실습 중심 과목이다</a:t>
                      </a:r>
                      <a:r>
                        <a:rPr lang="en-US" altLang="ko-KR" dirty="0"/>
                        <a:t>. </a:t>
                      </a:r>
                      <a:r>
                        <a:rPr lang="ko-KR" altLang="en-US" dirty="0"/>
                        <a:t>아리아</a:t>
                      </a:r>
                      <a:r>
                        <a:rPr lang="en-US" altLang="ko-KR" dirty="0"/>
                        <a:t>, </a:t>
                      </a:r>
                      <a:r>
                        <a:rPr lang="ko-KR" altLang="en-US" dirty="0"/>
                        <a:t>앙상블</a:t>
                      </a:r>
                      <a:r>
                        <a:rPr lang="en-US" altLang="ko-KR" dirty="0"/>
                        <a:t>, </a:t>
                      </a:r>
                      <a:r>
                        <a:rPr lang="ko-KR" altLang="en-US" dirty="0"/>
                        <a:t>무대 연기 등을 종합적으로 배우게 되며</a:t>
                      </a:r>
                      <a:r>
                        <a:rPr lang="en-US" altLang="ko-KR" dirty="0"/>
                        <a:t>, </a:t>
                      </a:r>
                      <a:r>
                        <a:rPr lang="ko-KR" altLang="en-US" dirty="0"/>
                        <a:t>오페라 연기력과 표현력을 향상시키게 된다</a:t>
                      </a:r>
                      <a:r>
                        <a:rPr lang="en-US" altLang="ko-KR" dirty="0"/>
                        <a:t>.</a:t>
                      </a:r>
                      <a:endParaRPr lang="ko-KR" altLang="en-US" spc="-150" dirty="0"/>
                    </a:p>
                  </a:txBody>
                  <a:tcPr anchor="ctr"/>
                </a:tc>
                <a:extLst>
                  <a:ext uri="{0D108BD9-81ED-4DB2-BD59-A6C34878D82A}">
                    <a16:rowId xmlns:a16="http://schemas.microsoft.com/office/drawing/2014/main" val="10001"/>
                  </a:ext>
                </a:extLst>
              </a:tr>
              <a:tr h="763650">
                <a:tc>
                  <a:txBody>
                    <a:bodyPr/>
                    <a:lstStyle/>
                    <a:p>
                      <a:pPr algn="ctr" latinLnBrk="1"/>
                      <a:r>
                        <a:rPr lang="ko-KR" altLang="en-US" dirty="0"/>
                        <a:t>담당교수 소개 </a:t>
                      </a:r>
                    </a:p>
                  </a:txBody>
                  <a:tcPr anchor="ctr"/>
                </a:tc>
                <a:tc>
                  <a:txBody>
                    <a:bodyPr/>
                    <a:lstStyle/>
                    <a:p>
                      <a:pPr latinLnBrk="1"/>
                      <a:r>
                        <a:rPr lang="ko-KR" altLang="en-US" dirty="0" err="1"/>
                        <a:t>박의현</a:t>
                      </a:r>
                      <a:r>
                        <a:rPr lang="ko-KR" altLang="en-US" dirty="0"/>
                        <a:t> 교수 </a:t>
                      </a:r>
                      <a:r>
                        <a:rPr lang="en-US" altLang="ko-KR" dirty="0"/>
                        <a:t>(</a:t>
                      </a:r>
                      <a:r>
                        <a:rPr lang="ko-KR" altLang="en-US" dirty="0"/>
                        <a:t>가톨릭대학교 예술미디어융합학과 성악전공</a:t>
                      </a:r>
                      <a:r>
                        <a:rPr lang="en-US" altLang="ko-KR" dirty="0"/>
                        <a:t>)</a:t>
                      </a:r>
                      <a:endParaRPr lang="ko-KR" altLang="en-US" dirty="0"/>
                    </a:p>
                  </a:txBody>
                  <a:tcPr anchor="ctr"/>
                </a:tc>
                <a:extLst>
                  <a:ext uri="{0D108BD9-81ED-4DB2-BD59-A6C34878D82A}">
                    <a16:rowId xmlns:a16="http://schemas.microsoft.com/office/drawing/2014/main" val="10002"/>
                  </a:ext>
                </a:extLst>
              </a:tr>
              <a:tr h="763650">
                <a:tc>
                  <a:txBody>
                    <a:bodyPr/>
                    <a:lstStyle/>
                    <a:p>
                      <a:pPr algn="ctr" latinLnBrk="1"/>
                      <a:r>
                        <a:rPr lang="ko-KR" altLang="en-US" dirty="0"/>
                        <a:t>수업 시간 </a:t>
                      </a:r>
                    </a:p>
                  </a:txBody>
                  <a:tcPr anchor="ctr"/>
                </a:tc>
                <a:tc>
                  <a:txBody>
                    <a:bodyPr/>
                    <a:lstStyle/>
                    <a:p>
                      <a:pPr latinLnBrk="1"/>
                      <a:r>
                        <a:rPr lang="ko-KR" altLang="en-US" dirty="0"/>
                        <a:t>목요일 </a:t>
                      </a:r>
                      <a:r>
                        <a:rPr lang="en-US" altLang="ko-KR" dirty="0"/>
                        <a:t>12:00~15:00</a:t>
                      </a:r>
                      <a:endParaRPr lang="ko-KR" altLang="en-US" dirty="0"/>
                    </a:p>
                  </a:txBody>
                  <a:tcPr anchor="ctr"/>
                </a:tc>
                <a:extLst>
                  <a:ext uri="{0D108BD9-81ED-4DB2-BD59-A6C34878D82A}">
                    <a16:rowId xmlns:a16="http://schemas.microsoft.com/office/drawing/2014/main" val="10003"/>
                  </a:ext>
                </a:extLst>
              </a:tr>
              <a:tr h="763650">
                <a:tc>
                  <a:txBody>
                    <a:bodyPr/>
                    <a:lstStyle/>
                    <a:p>
                      <a:pPr algn="ctr" latinLnBrk="1"/>
                      <a:r>
                        <a:rPr lang="ko-KR" altLang="en-US" dirty="0"/>
                        <a:t>수강 대상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ko-KR" altLang="en-US" dirty="0">
                          <a:solidFill>
                            <a:srgbClr val="0070C0"/>
                          </a:solidFill>
                        </a:rPr>
                        <a:t>전공선택 교과목 </a:t>
                      </a:r>
                      <a:r>
                        <a:rPr lang="en-US" altLang="ko-KR" dirty="0">
                          <a:solidFill>
                            <a:schemeClr val="tx1"/>
                          </a:solidFill>
                        </a:rPr>
                        <a:t>(</a:t>
                      </a:r>
                      <a:r>
                        <a:rPr lang="ko-KR" altLang="en-US" dirty="0"/>
                        <a:t>성악전공</a:t>
                      </a:r>
                      <a:r>
                        <a:rPr lang="en-US" altLang="ko-KR" dirty="0"/>
                        <a:t>),</a:t>
                      </a:r>
                      <a:r>
                        <a:rPr lang="ko-KR" altLang="en-US" dirty="0"/>
                        <a:t> </a:t>
                      </a:r>
                      <a:r>
                        <a:rPr lang="ko-KR" altLang="en-US" dirty="0" err="1">
                          <a:solidFill>
                            <a:srgbClr val="FF0000"/>
                          </a:solidFill>
                        </a:rPr>
                        <a:t>석사생</a:t>
                      </a:r>
                      <a:r>
                        <a:rPr lang="en-US" altLang="ko-KR" dirty="0">
                          <a:solidFill>
                            <a:srgbClr val="FF0000"/>
                          </a:solidFill>
                        </a:rPr>
                        <a:t>,</a:t>
                      </a:r>
                      <a:r>
                        <a:rPr lang="ko-KR" altLang="en-US" dirty="0">
                          <a:solidFill>
                            <a:srgbClr val="FF0000"/>
                          </a:solidFill>
                        </a:rPr>
                        <a:t> </a:t>
                      </a:r>
                      <a:r>
                        <a:rPr lang="ko-KR" altLang="en-US" dirty="0" err="1">
                          <a:solidFill>
                            <a:srgbClr val="FF0000"/>
                          </a:solidFill>
                        </a:rPr>
                        <a:t>석박통합</a:t>
                      </a:r>
                      <a:r>
                        <a:rPr lang="ko-KR" altLang="en-US" dirty="0">
                          <a:solidFill>
                            <a:srgbClr val="FF0000"/>
                          </a:solidFill>
                        </a:rPr>
                        <a:t> 석사과정생 </a:t>
                      </a:r>
                      <a:endParaRPr lang="en-US" altLang="ko-KR" dirty="0">
                        <a:solidFill>
                          <a:srgbClr val="FF0000"/>
                        </a:solidFill>
                      </a:endParaRPr>
                    </a:p>
                    <a:p>
                      <a:pPr marL="0" marR="0" lvl="0" indent="0" algn="l" defTabSz="914400" rtl="0" eaLnBrk="1" fontAlgn="auto" latinLnBrk="1" hangingPunct="1">
                        <a:lnSpc>
                          <a:spcPct val="100000"/>
                        </a:lnSpc>
                        <a:spcBef>
                          <a:spcPts val="0"/>
                        </a:spcBef>
                        <a:spcAft>
                          <a:spcPts val="0"/>
                        </a:spcAft>
                        <a:buClrTx/>
                        <a:buSzTx/>
                        <a:buFontTx/>
                        <a:buNone/>
                        <a:defRPr/>
                      </a:pPr>
                      <a:r>
                        <a:rPr lang="ko-KR" altLang="en-US" dirty="0">
                          <a:solidFill>
                            <a:srgbClr val="FF0000"/>
                          </a:solidFill>
                        </a:rPr>
                        <a:t>박사과정생이 이 수업을 수강할 경우</a:t>
                      </a:r>
                      <a:r>
                        <a:rPr lang="en-US" altLang="ko-KR" dirty="0">
                          <a:solidFill>
                            <a:srgbClr val="FF0000"/>
                          </a:solidFill>
                        </a:rPr>
                        <a:t>,</a:t>
                      </a:r>
                      <a:r>
                        <a:rPr lang="ko-KR" altLang="en-US" dirty="0">
                          <a:solidFill>
                            <a:srgbClr val="FF0000"/>
                          </a:solidFill>
                        </a:rPr>
                        <a:t> 전공학점으로 인정받지 못함  </a:t>
                      </a:r>
                    </a:p>
                  </a:txBody>
                  <a:tcPr anchor="ctr"/>
                </a:tc>
                <a:extLst>
                  <a:ext uri="{0D108BD9-81ED-4DB2-BD59-A6C34878D82A}">
                    <a16:rowId xmlns:a16="http://schemas.microsoft.com/office/drawing/2014/main" val="10004"/>
                  </a:ext>
                </a:extLst>
              </a:tr>
              <a:tr h="763650">
                <a:tc>
                  <a:txBody>
                    <a:bodyPr/>
                    <a:lstStyle/>
                    <a:p>
                      <a:pPr algn="ctr" latinLnBrk="1"/>
                      <a:r>
                        <a:rPr lang="ko-KR" altLang="en-US" dirty="0"/>
                        <a:t>참고 사항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ko-KR" altLang="en-US" dirty="0" err="1"/>
                        <a:t>수업중</a:t>
                      </a:r>
                      <a:r>
                        <a:rPr lang="ko-KR" altLang="en-US" dirty="0"/>
                        <a:t> 진행한 오페라 장면을 </a:t>
                      </a:r>
                      <a:r>
                        <a:rPr lang="en-US" altLang="ko-KR" dirty="0"/>
                        <a:t>10</a:t>
                      </a:r>
                      <a:r>
                        <a:rPr lang="ko-KR" altLang="en-US" dirty="0"/>
                        <a:t>월 말 실제 공연 무대에 올릴 예정 </a:t>
                      </a:r>
                      <a:endParaRPr lang="en-US" altLang="ko-KR" dirty="0"/>
                    </a:p>
                  </a:txBody>
                  <a:tcPr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모서리가 둥근 직사각형 6"/>
          <p:cNvSpPr/>
          <p:nvPr/>
        </p:nvSpPr>
        <p:spPr>
          <a:xfrm>
            <a:off x="134754" y="79022"/>
            <a:ext cx="11921779" cy="1061156"/>
          </a:xfrm>
          <a:prstGeom prst="roundRect">
            <a:avLst>
              <a:gd name="adj" fmla="val 850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5" name="TextBox 4"/>
          <p:cNvSpPr txBox="1"/>
          <p:nvPr/>
        </p:nvSpPr>
        <p:spPr>
          <a:xfrm>
            <a:off x="322387" y="286434"/>
            <a:ext cx="10724445" cy="645160"/>
          </a:xfrm>
          <a:prstGeom prst="rect">
            <a:avLst/>
          </a:prstGeom>
          <a:noFill/>
        </p:spPr>
        <p:txBody>
          <a:bodyPr wrap="square" rtlCol="0">
            <a:spAutoFit/>
          </a:bodyPr>
          <a:lstStyle/>
          <a:p>
            <a:r>
              <a:rPr kumimoji="1" lang="en-US" altLang="ko-KR" sz="3600" b="1" dirty="0">
                <a:solidFill>
                  <a:schemeClr val="bg1"/>
                </a:solidFill>
              </a:rPr>
              <a:t>3.</a:t>
            </a:r>
            <a:r>
              <a:rPr kumimoji="1" lang="ko-KR" altLang="en-US" sz="3600" b="1" dirty="0">
                <a:solidFill>
                  <a:schemeClr val="bg1"/>
                </a:solidFill>
              </a:rPr>
              <a:t> </a:t>
            </a:r>
            <a:r>
              <a:rPr kumimoji="1" lang="zh-CN" altLang="ko-KR" sz="3600" b="1" dirty="0">
                <a:solidFill>
                  <a:schemeClr val="bg1"/>
                </a:solidFill>
              </a:rPr>
              <a:t>科目介绍</a:t>
            </a:r>
            <a:r>
              <a:rPr kumimoji="1" lang="ko-KR" altLang="en-US" sz="3600" b="1" dirty="0">
                <a:solidFill>
                  <a:schemeClr val="bg1"/>
                </a:solidFill>
              </a:rPr>
              <a:t> </a:t>
            </a:r>
          </a:p>
        </p:txBody>
      </p:sp>
      <p:graphicFrame>
        <p:nvGraphicFramePr>
          <p:cNvPr id="2" name="표 1"/>
          <p:cNvGraphicFramePr>
            <a:graphicFrameLocks noGrp="1"/>
          </p:cNvGraphicFramePr>
          <p:nvPr/>
        </p:nvGraphicFramePr>
        <p:xfrm>
          <a:off x="511206" y="1422310"/>
          <a:ext cx="11042361" cy="5102059"/>
        </p:xfrm>
        <a:graphic>
          <a:graphicData uri="http://schemas.openxmlformats.org/drawingml/2006/table">
            <a:tbl>
              <a:tblPr firstRow="1" bandRow="1">
                <a:tableStyleId>{D7AC3CCA-C797-4891-BE02-D94E43425B78}</a:tableStyleId>
              </a:tblPr>
              <a:tblGrid>
                <a:gridCol w="1972502">
                  <a:extLst>
                    <a:ext uri="{9D8B030D-6E8A-4147-A177-3AD203B41FA5}">
                      <a16:colId xmlns:a16="http://schemas.microsoft.com/office/drawing/2014/main" val="20000"/>
                    </a:ext>
                  </a:extLst>
                </a:gridCol>
                <a:gridCol w="9069859">
                  <a:extLst>
                    <a:ext uri="{9D8B030D-6E8A-4147-A177-3AD203B41FA5}">
                      <a16:colId xmlns:a16="http://schemas.microsoft.com/office/drawing/2014/main" val="20001"/>
                    </a:ext>
                  </a:extLst>
                </a:gridCol>
              </a:tblGrid>
              <a:tr h="763650">
                <a:tc>
                  <a:txBody>
                    <a:bodyPr/>
                    <a:lstStyle/>
                    <a:p>
                      <a:pPr algn="ctr" latinLnBrk="1"/>
                      <a:r>
                        <a:rPr lang="zh-CN" altLang="ko-KR" dirty="0"/>
                        <a:t>科目名</a:t>
                      </a:r>
                    </a:p>
                  </a:txBody>
                  <a:tcPr anchor="ctr"/>
                </a:tc>
                <a:tc>
                  <a:txBody>
                    <a:bodyPr/>
                    <a:lstStyle/>
                    <a:p>
                      <a:pPr algn="l" latinLnBrk="1"/>
                      <a:r>
                        <a:rPr lang="en-US" altLang="ko-KR" dirty="0"/>
                        <a:t>(10)</a:t>
                      </a:r>
                      <a:r>
                        <a:rPr lang="ko-KR" altLang="en-US" dirty="0"/>
                        <a:t> </a:t>
                      </a:r>
                      <a:r>
                        <a:rPr lang="zh-CN" altLang="ko-KR" dirty="0"/>
                        <a:t>歌剧研讨会</a:t>
                      </a:r>
                    </a:p>
                  </a:txBody>
                  <a:tcPr anchor="ctr"/>
                </a:tc>
                <a:extLst>
                  <a:ext uri="{0D108BD9-81ED-4DB2-BD59-A6C34878D82A}">
                    <a16:rowId xmlns:a16="http://schemas.microsoft.com/office/drawing/2014/main" val="10000"/>
                  </a:ext>
                </a:extLst>
              </a:tr>
              <a:tr h="1283809">
                <a:tc>
                  <a:txBody>
                    <a:bodyPr/>
                    <a:lstStyle/>
                    <a:p>
                      <a:pPr algn="ctr" latinLnBrk="1"/>
                      <a:r>
                        <a:rPr lang="zh-CN" altLang="ko-KR" dirty="0"/>
                        <a:t>科目简介</a:t>
                      </a:r>
                    </a:p>
                  </a:txBody>
                  <a:tcPr anchor="ctr"/>
                </a:tc>
                <a:tc>
                  <a:txBody>
                    <a:bodyPr/>
                    <a:lstStyle/>
                    <a:p>
                      <a:pPr algn="l" latinLnBrk="1"/>
                      <a:r>
                        <a:rPr lang="zh-CN" altLang="en-US" spc="-150" dirty="0"/>
                        <a:t>这是一门实践课程，将以歌剧场景为重点，通过表演与音乐的结合练习，获得舞台经验。全面学习咏叹调、合奏和舞台表演，提高歌剧表演和表达能力。</a:t>
                      </a:r>
                    </a:p>
                  </a:txBody>
                  <a:tcPr anchor="ctr"/>
                </a:tc>
                <a:extLst>
                  <a:ext uri="{0D108BD9-81ED-4DB2-BD59-A6C34878D82A}">
                    <a16:rowId xmlns:a16="http://schemas.microsoft.com/office/drawing/2014/main" val="10001"/>
                  </a:ext>
                </a:extLst>
              </a:tr>
              <a:tr h="763650">
                <a:tc>
                  <a:txBody>
                    <a:bodyPr/>
                    <a:lstStyle/>
                    <a:p>
                      <a:pPr algn="ctr" latinLnBrk="1"/>
                      <a:r>
                        <a:rPr lang="zh-CN" altLang="ko-KR" dirty="0"/>
                        <a:t>教授介绍</a:t>
                      </a:r>
                    </a:p>
                  </a:txBody>
                  <a:tcPr anchor="ctr"/>
                </a:tc>
                <a:tc>
                  <a:txBody>
                    <a:bodyPr/>
                    <a:lstStyle/>
                    <a:p>
                      <a:pPr latinLnBrk="1"/>
                      <a:r>
                        <a:rPr lang="ko-KR" altLang="en-US" dirty="0" err="1"/>
                        <a:t>박의현</a:t>
                      </a:r>
                      <a:r>
                        <a:rPr lang="ko-KR" altLang="en-US" dirty="0"/>
                        <a:t> 교수 </a:t>
                      </a:r>
                      <a:r>
                        <a:rPr lang="zh-CN" altLang="ko-KR" sz="1800" dirty="0">
                          <a:sym typeface="+mn-ea"/>
                        </a:rPr>
                        <a:t>加图立大学</a:t>
                      </a:r>
                      <a:r>
                        <a:rPr lang="en-US" altLang="zh-CN" sz="1800" dirty="0">
                          <a:sym typeface="+mn-ea"/>
                        </a:rPr>
                        <a:t> </a:t>
                      </a:r>
                      <a:r>
                        <a:rPr lang="zh-CN" altLang="en-US" sz="1800" dirty="0">
                          <a:sym typeface="+mn-ea"/>
                        </a:rPr>
                        <a:t>艺术媒体融合学科</a:t>
                      </a:r>
                      <a:r>
                        <a:rPr lang="en-US" altLang="zh-CN" sz="1800" dirty="0">
                          <a:sym typeface="+mn-ea"/>
                        </a:rPr>
                        <a:t> </a:t>
                      </a:r>
                      <a:r>
                        <a:rPr lang="zh-CN" altLang="en-US" sz="1800" dirty="0">
                          <a:sym typeface="+mn-ea"/>
                        </a:rPr>
                        <a:t>声乐专业教授</a:t>
                      </a:r>
                      <a:endParaRPr lang="ko-KR" altLang="en-US" dirty="0"/>
                    </a:p>
                  </a:txBody>
                  <a:tcPr anchor="ctr"/>
                </a:tc>
                <a:extLst>
                  <a:ext uri="{0D108BD9-81ED-4DB2-BD59-A6C34878D82A}">
                    <a16:rowId xmlns:a16="http://schemas.microsoft.com/office/drawing/2014/main" val="10002"/>
                  </a:ext>
                </a:extLst>
              </a:tr>
              <a:tr h="763650">
                <a:tc>
                  <a:txBody>
                    <a:bodyPr/>
                    <a:lstStyle/>
                    <a:p>
                      <a:pPr algn="ctr" latinLnBrk="1"/>
                      <a:r>
                        <a:rPr lang="zh-CN" altLang="ko-KR" dirty="0"/>
                        <a:t>课程时间</a:t>
                      </a:r>
                    </a:p>
                  </a:txBody>
                  <a:tcPr anchor="ctr"/>
                </a:tc>
                <a:tc>
                  <a:txBody>
                    <a:bodyPr/>
                    <a:lstStyle/>
                    <a:p>
                      <a:pPr latinLnBrk="1"/>
                      <a:r>
                        <a:rPr lang="zh-CN" altLang="ko-KR" dirty="0"/>
                        <a:t>每周四</a:t>
                      </a:r>
                      <a:r>
                        <a:rPr lang="en-US" altLang="ko-KR" dirty="0"/>
                        <a:t>12:00~15:00</a:t>
                      </a:r>
                      <a:endParaRPr lang="ko-KR" altLang="en-US" dirty="0"/>
                    </a:p>
                  </a:txBody>
                  <a:tcPr anchor="ctr"/>
                </a:tc>
                <a:extLst>
                  <a:ext uri="{0D108BD9-81ED-4DB2-BD59-A6C34878D82A}">
                    <a16:rowId xmlns:a16="http://schemas.microsoft.com/office/drawing/2014/main" val="10003"/>
                  </a:ext>
                </a:extLst>
              </a:tr>
              <a:tr h="763650">
                <a:tc>
                  <a:txBody>
                    <a:bodyPr/>
                    <a:lstStyle/>
                    <a:p>
                      <a:pPr algn="ctr" latinLnBrk="1"/>
                      <a:r>
                        <a:rPr lang="zh-CN" altLang="ko-KR" dirty="0"/>
                        <a:t>听课对象</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zh-CN" altLang="ko-KR" sz="1800" dirty="0">
                          <a:solidFill>
                            <a:srgbClr val="0070C0"/>
                          </a:solidFill>
                          <a:sym typeface="+mn-ea"/>
                        </a:rPr>
                        <a:t>专业选修科目</a:t>
                      </a:r>
                      <a:r>
                        <a:rPr lang="ko-KR" altLang="en-US" sz="1800" dirty="0">
                          <a:solidFill>
                            <a:srgbClr val="0070C0"/>
                          </a:solidFill>
                          <a:sym typeface="+mn-ea"/>
                        </a:rPr>
                        <a:t> </a:t>
                      </a:r>
                      <a:r>
                        <a:rPr lang="en-US" altLang="ko-KR" sz="1800" dirty="0">
                          <a:solidFill>
                            <a:schemeClr val="tx1"/>
                          </a:solidFill>
                          <a:sym typeface="+mn-ea"/>
                        </a:rPr>
                        <a:t>(</a:t>
                      </a:r>
                      <a:r>
                        <a:rPr lang="zh-CN" altLang="ko-KR" sz="1800" dirty="0">
                          <a:sym typeface="+mn-ea"/>
                        </a:rPr>
                        <a:t>声乐专业</a:t>
                      </a:r>
                      <a:r>
                        <a:rPr lang="en-US" altLang="ko-KR" sz="1800" dirty="0">
                          <a:sym typeface="+mn-ea"/>
                        </a:rPr>
                        <a:t>),</a:t>
                      </a:r>
                      <a:r>
                        <a:rPr lang="ko-KR" altLang="en-US" sz="1800" dirty="0">
                          <a:sym typeface="+mn-ea"/>
                        </a:rPr>
                        <a:t> </a:t>
                      </a:r>
                      <a:r>
                        <a:rPr lang="zh-CN" altLang="ko-KR" sz="1800" dirty="0" err="1">
                          <a:solidFill>
                            <a:srgbClr val="FF0000"/>
                          </a:solidFill>
                          <a:sym typeface="+mn-ea"/>
                        </a:rPr>
                        <a:t>硕士生</a:t>
                      </a:r>
                      <a:r>
                        <a:rPr lang="en-US" altLang="zh-CN" sz="1800" dirty="0" err="1">
                          <a:solidFill>
                            <a:srgbClr val="FF0000"/>
                          </a:solidFill>
                          <a:sym typeface="+mn-ea"/>
                        </a:rPr>
                        <a:t>，</a:t>
                      </a:r>
                      <a:r>
                        <a:rPr lang="zh-CN" altLang="en-US" sz="1800" dirty="0" err="1">
                          <a:solidFill>
                            <a:srgbClr val="FF0000"/>
                          </a:solidFill>
                          <a:sym typeface="+mn-ea"/>
                        </a:rPr>
                        <a:t>硕博连读生</a:t>
                      </a:r>
                      <a:endParaRPr lang="en-US" altLang="ko-KR" sz="1800" dirty="0">
                        <a:solidFill>
                          <a:srgbClr val="FF0000"/>
                        </a:solidFill>
                      </a:endParaRPr>
                    </a:p>
                    <a:p>
                      <a:pPr marL="0" marR="0" lvl="0" indent="0" algn="l" defTabSz="914400" rtl="0" eaLnBrk="1" fontAlgn="auto" latinLnBrk="1" hangingPunct="1">
                        <a:lnSpc>
                          <a:spcPct val="100000"/>
                        </a:lnSpc>
                        <a:spcBef>
                          <a:spcPts val="0"/>
                        </a:spcBef>
                        <a:spcAft>
                          <a:spcPts val="0"/>
                        </a:spcAft>
                        <a:buClrTx/>
                        <a:buSzTx/>
                        <a:buFontTx/>
                        <a:buNone/>
                        <a:defRPr/>
                      </a:pPr>
                      <a:r>
                        <a:rPr lang="zh-CN" altLang="en-US" sz="1800" dirty="0">
                          <a:solidFill>
                            <a:srgbClr val="FF0000"/>
                          </a:solidFill>
                          <a:sym typeface="+mn-ea"/>
                        </a:rPr>
                        <a:t>如果博士生选修这门课，无法被认证为专业选修课程学分</a:t>
                      </a:r>
                      <a:endParaRPr lang="ko-KR" altLang="en-US" dirty="0">
                        <a:solidFill>
                          <a:srgbClr val="FF0000"/>
                        </a:solidFill>
                      </a:endParaRPr>
                    </a:p>
                  </a:txBody>
                  <a:tcPr anchor="ctr"/>
                </a:tc>
                <a:extLst>
                  <a:ext uri="{0D108BD9-81ED-4DB2-BD59-A6C34878D82A}">
                    <a16:rowId xmlns:a16="http://schemas.microsoft.com/office/drawing/2014/main" val="10004"/>
                  </a:ext>
                </a:extLst>
              </a:tr>
              <a:tr h="763650">
                <a:tc>
                  <a:txBody>
                    <a:bodyPr/>
                    <a:lstStyle/>
                    <a:p>
                      <a:pPr algn="ctr" latinLnBrk="1"/>
                      <a:r>
                        <a:rPr lang="zh-CN" altLang="ko-KR" dirty="0"/>
                        <a:t>其他</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zh-CN" altLang="en-US" dirty="0"/>
                        <a:t>上课时进行的练习歌剧场面将于</a:t>
                      </a:r>
                      <a:r>
                        <a:rPr lang="en-US" altLang="zh-CN" dirty="0"/>
                        <a:t>10</a:t>
                      </a:r>
                      <a:r>
                        <a:rPr lang="zh-CN" altLang="en-US" dirty="0"/>
                        <a:t>月末搬上实际演出舞台。</a:t>
                      </a:r>
                    </a:p>
                  </a:txBody>
                  <a:tcPr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모서리가 둥근 직사각형 6"/>
          <p:cNvSpPr/>
          <p:nvPr/>
        </p:nvSpPr>
        <p:spPr>
          <a:xfrm>
            <a:off x="134754" y="79022"/>
            <a:ext cx="11921779" cy="1061156"/>
          </a:xfrm>
          <a:prstGeom prst="roundRect">
            <a:avLst>
              <a:gd name="adj" fmla="val 850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5" name="TextBox 4"/>
          <p:cNvSpPr txBox="1"/>
          <p:nvPr/>
        </p:nvSpPr>
        <p:spPr>
          <a:xfrm>
            <a:off x="322387" y="286434"/>
            <a:ext cx="10724445" cy="646331"/>
          </a:xfrm>
          <a:prstGeom prst="rect">
            <a:avLst/>
          </a:prstGeom>
          <a:noFill/>
        </p:spPr>
        <p:txBody>
          <a:bodyPr wrap="square" rtlCol="0">
            <a:spAutoFit/>
          </a:bodyPr>
          <a:lstStyle/>
          <a:p>
            <a:r>
              <a:rPr kumimoji="1" lang="en-US" altLang="ko-KR" sz="3600" b="1" dirty="0">
                <a:solidFill>
                  <a:schemeClr val="bg1"/>
                </a:solidFill>
              </a:rPr>
              <a:t>3.</a:t>
            </a:r>
            <a:r>
              <a:rPr kumimoji="1" lang="ko-KR" altLang="en-US" sz="3600" b="1" dirty="0">
                <a:solidFill>
                  <a:schemeClr val="bg1"/>
                </a:solidFill>
              </a:rPr>
              <a:t> 교과목 소개 </a:t>
            </a:r>
          </a:p>
        </p:txBody>
      </p:sp>
      <p:graphicFrame>
        <p:nvGraphicFramePr>
          <p:cNvPr id="2" name="표 1"/>
          <p:cNvGraphicFramePr>
            <a:graphicFrameLocks noGrp="1"/>
          </p:cNvGraphicFramePr>
          <p:nvPr/>
        </p:nvGraphicFramePr>
        <p:xfrm>
          <a:off x="511206" y="1422310"/>
          <a:ext cx="11042361" cy="5102059"/>
        </p:xfrm>
        <a:graphic>
          <a:graphicData uri="http://schemas.openxmlformats.org/drawingml/2006/table">
            <a:tbl>
              <a:tblPr firstRow="1" bandRow="1">
                <a:tableStyleId>{D7AC3CCA-C797-4891-BE02-D94E43425B78}</a:tableStyleId>
              </a:tblPr>
              <a:tblGrid>
                <a:gridCol w="1972502">
                  <a:extLst>
                    <a:ext uri="{9D8B030D-6E8A-4147-A177-3AD203B41FA5}">
                      <a16:colId xmlns:a16="http://schemas.microsoft.com/office/drawing/2014/main" val="20000"/>
                    </a:ext>
                  </a:extLst>
                </a:gridCol>
                <a:gridCol w="9069859">
                  <a:extLst>
                    <a:ext uri="{9D8B030D-6E8A-4147-A177-3AD203B41FA5}">
                      <a16:colId xmlns:a16="http://schemas.microsoft.com/office/drawing/2014/main" val="20001"/>
                    </a:ext>
                  </a:extLst>
                </a:gridCol>
              </a:tblGrid>
              <a:tr h="763650">
                <a:tc>
                  <a:txBody>
                    <a:bodyPr/>
                    <a:lstStyle/>
                    <a:p>
                      <a:pPr algn="ctr" latinLnBrk="1"/>
                      <a:r>
                        <a:rPr lang="ko-KR" altLang="en-US" dirty="0"/>
                        <a:t>교과목 명 </a:t>
                      </a:r>
                    </a:p>
                  </a:txBody>
                  <a:tcPr anchor="ctr"/>
                </a:tc>
                <a:tc>
                  <a:txBody>
                    <a:bodyPr/>
                    <a:lstStyle/>
                    <a:p>
                      <a:pPr algn="l" latinLnBrk="1"/>
                      <a:r>
                        <a:rPr lang="en-US" altLang="ko-KR" dirty="0"/>
                        <a:t>(11)</a:t>
                      </a:r>
                      <a:r>
                        <a:rPr lang="ko-KR" altLang="en-US" dirty="0"/>
                        <a:t> </a:t>
                      </a:r>
                      <a:r>
                        <a:rPr lang="ko-KR" altLang="en-US" dirty="0" err="1"/>
                        <a:t>성악발성코칭</a:t>
                      </a:r>
                      <a:r>
                        <a:rPr lang="ko-KR" altLang="en-US" dirty="0"/>
                        <a:t> </a:t>
                      </a:r>
                    </a:p>
                  </a:txBody>
                  <a:tcPr anchor="ctr"/>
                </a:tc>
                <a:extLst>
                  <a:ext uri="{0D108BD9-81ED-4DB2-BD59-A6C34878D82A}">
                    <a16:rowId xmlns:a16="http://schemas.microsoft.com/office/drawing/2014/main" val="10000"/>
                  </a:ext>
                </a:extLst>
              </a:tr>
              <a:tr h="1283809">
                <a:tc>
                  <a:txBody>
                    <a:bodyPr/>
                    <a:lstStyle/>
                    <a:p>
                      <a:pPr algn="ctr" latinLnBrk="1"/>
                      <a:r>
                        <a:rPr lang="ko-KR" altLang="en-US" dirty="0"/>
                        <a:t>교과목 간략 소개</a:t>
                      </a:r>
                    </a:p>
                  </a:txBody>
                  <a:tcPr anchor="ctr"/>
                </a:tc>
                <a:tc>
                  <a:txBody>
                    <a:bodyPr/>
                    <a:lstStyle/>
                    <a:p>
                      <a:pPr algn="l" latinLnBrk="1"/>
                      <a:r>
                        <a:rPr lang="ko-KR" altLang="en-US" dirty="0"/>
                        <a:t>학생 개개인의 발성 문제를 진단하고</a:t>
                      </a:r>
                      <a:r>
                        <a:rPr lang="en-US" altLang="ko-KR" dirty="0"/>
                        <a:t>, </a:t>
                      </a:r>
                      <a:r>
                        <a:rPr lang="ko-KR" altLang="en-US" dirty="0"/>
                        <a:t>호흡</a:t>
                      </a:r>
                      <a:r>
                        <a:rPr lang="en-US" altLang="ko-KR" dirty="0"/>
                        <a:t>, </a:t>
                      </a:r>
                      <a:r>
                        <a:rPr lang="ko-KR" altLang="en-US" dirty="0"/>
                        <a:t>공명</a:t>
                      </a:r>
                      <a:r>
                        <a:rPr lang="en-US" altLang="ko-KR" dirty="0"/>
                        <a:t>, </a:t>
                      </a:r>
                      <a:r>
                        <a:rPr lang="ko-KR" altLang="en-US" dirty="0"/>
                        <a:t>성구 전환 등 핵심 요소를 개선하여 보다 안정적이고 효율적인 발성을 기르기 위한 실습 중심의 과목이다</a:t>
                      </a:r>
                      <a:r>
                        <a:rPr lang="en-US" altLang="ko-KR" dirty="0"/>
                        <a:t>. </a:t>
                      </a:r>
                      <a:r>
                        <a:rPr lang="ko-KR" altLang="en-US" dirty="0"/>
                        <a:t>무대 위에서 요구되는 전문적인 발성 표현력을 향상시키는 데 중점을 둔다</a:t>
                      </a:r>
                      <a:r>
                        <a:rPr lang="en-US" altLang="ko-KR" dirty="0"/>
                        <a:t>.</a:t>
                      </a:r>
                      <a:endParaRPr lang="ko-KR" altLang="en-US" spc="-150" dirty="0"/>
                    </a:p>
                  </a:txBody>
                  <a:tcPr anchor="ctr"/>
                </a:tc>
                <a:extLst>
                  <a:ext uri="{0D108BD9-81ED-4DB2-BD59-A6C34878D82A}">
                    <a16:rowId xmlns:a16="http://schemas.microsoft.com/office/drawing/2014/main" val="10001"/>
                  </a:ext>
                </a:extLst>
              </a:tr>
              <a:tr h="763650">
                <a:tc>
                  <a:txBody>
                    <a:bodyPr/>
                    <a:lstStyle/>
                    <a:p>
                      <a:pPr algn="ctr" latinLnBrk="1"/>
                      <a:r>
                        <a:rPr lang="ko-KR" altLang="en-US" dirty="0"/>
                        <a:t>담당교수 소개 </a:t>
                      </a:r>
                    </a:p>
                  </a:txBody>
                  <a:tcPr anchor="ctr"/>
                </a:tc>
                <a:tc>
                  <a:txBody>
                    <a:bodyPr/>
                    <a:lstStyle/>
                    <a:p>
                      <a:pPr latinLnBrk="1"/>
                      <a:r>
                        <a:rPr lang="ko-KR" altLang="en-US" dirty="0"/>
                        <a:t>김요한 교수 </a:t>
                      </a:r>
                      <a:r>
                        <a:rPr lang="en-US" altLang="ko-KR" dirty="0"/>
                        <a:t>(</a:t>
                      </a:r>
                      <a:r>
                        <a:rPr lang="ko-KR" altLang="en-US" dirty="0"/>
                        <a:t>가톨릭대학교 예술미디어융합학과 성악전공</a:t>
                      </a:r>
                      <a:r>
                        <a:rPr lang="en-US" altLang="ko-KR" dirty="0"/>
                        <a:t>)</a:t>
                      </a:r>
                      <a:endParaRPr lang="ko-KR" altLang="en-US" dirty="0"/>
                    </a:p>
                  </a:txBody>
                  <a:tcPr anchor="ctr"/>
                </a:tc>
                <a:extLst>
                  <a:ext uri="{0D108BD9-81ED-4DB2-BD59-A6C34878D82A}">
                    <a16:rowId xmlns:a16="http://schemas.microsoft.com/office/drawing/2014/main" val="10002"/>
                  </a:ext>
                </a:extLst>
              </a:tr>
              <a:tr h="763650">
                <a:tc>
                  <a:txBody>
                    <a:bodyPr/>
                    <a:lstStyle/>
                    <a:p>
                      <a:pPr algn="ctr" latinLnBrk="1"/>
                      <a:r>
                        <a:rPr lang="ko-KR" altLang="en-US" dirty="0"/>
                        <a:t>수업 시간 </a:t>
                      </a:r>
                    </a:p>
                  </a:txBody>
                  <a:tcPr anchor="ctr"/>
                </a:tc>
                <a:tc>
                  <a:txBody>
                    <a:bodyPr/>
                    <a:lstStyle/>
                    <a:p>
                      <a:pPr latinLnBrk="1"/>
                      <a:r>
                        <a:rPr lang="ko-KR" altLang="en-US" dirty="0"/>
                        <a:t>목요일 </a:t>
                      </a:r>
                      <a:r>
                        <a:rPr lang="en-US" altLang="ko-KR" dirty="0"/>
                        <a:t>15:00~18:00</a:t>
                      </a:r>
                      <a:endParaRPr lang="ko-KR" altLang="en-US" dirty="0"/>
                    </a:p>
                  </a:txBody>
                  <a:tcPr anchor="ctr"/>
                </a:tc>
                <a:extLst>
                  <a:ext uri="{0D108BD9-81ED-4DB2-BD59-A6C34878D82A}">
                    <a16:rowId xmlns:a16="http://schemas.microsoft.com/office/drawing/2014/main" val="10003"/>
                  </a:ext>
                </a:extLst>
              </a:tr>
              <a:tr h="763650">
                <a:tc>
                  <a:txBody>
                    <a:bodyPr/>
                    <a:lstStyle/>
                    <a:p>
                      <a:pPr algn="ctr" latinLnBrk="1"/>
                      <a:r>
                        <a:rPr lang="ko-KR" altLang="en-US" dirty="0"/>
                        <a:t>수강 대상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ko-KR" altLang="en-US" dirty="0">
                          <a:solidFill>
                            <a:srgbClr val="0070C0"/>
                          </a:solidFill>
                        </a:rPr>
                        <a:t>전공선택 교과목 </a:t>
                      </a:r>
                      <a:r>
                        <a:rPr lang="en-US" altLang="ko-KR" dirty="0">
                          <a:solidFill>
                            <a:schemeClr val="tx1"/>
                          </a:solidFill>
                        </a:rPr>
                        <a:t>(</a:t>
                      </a:r>
                      <a:r>
                        <a:rPr lang="ko-KR" altLang="en-US" dirty="0"/>
                        <a:t>성악전공</a:t>
                      </a:r>
                      <a:r>
                        <a:rPr lang="en-US" altLang="ko-KR" dirty="0"/>
                        <a:t>),</a:t>
                      </a:r>
                      <a:r>
                        <a:rPr lang="ko-KR" altLang="en-US" dirty="0"/>
                        <a:t> </a:t>
                      </a:r>
                      <a:r>
                        <a:rPr lang="ko-KR" altLang="en-US" dirty="0" err="1">
                          <a:solidFill>
                            <a:srgbClr val="FF0000"/>
                          </a:solidFill>
                        </a:rPr>
                        <a:t>석사생</a:t>
                      </a:r>
                      <a:r>
                        <a:rPr lang="en-US" altLang="ko-KR" dirty="0">
                          <a:solidFill>
                            <a:srgbClr val="FF0000"/>
                          </a:solidFill>
                        </a:rPr>
                        <a:t>,</a:t>
                      </a:r>
                      <a:r>
                        <a:rPr lang="ko-KR" altLang="en-US" dirty="0">
                          <a:solidFill>
                            <a:srgbClr val="FF0000"/>
                          </a:solidFill>
                        </a:rPr>
                        <a:t> </a:t>
                      </a:r>
                      <a:r>
                        <a:rPr lang="ko-KR" altLang="en-US" dirty="0" err="1">
                          <a:solidFill>
                            <a:srgbClr val="FF0000"/>
                          </a:solidFill>
                        </a:rPr>
                        <a:t>석박통합</a:t>
                      </a:r>
                      <a:r>
                        <a:rPr lang="ko-KR" altLang="en-US" dirty="0">
                          <a:solidFill>
                            <a:srgbClr val="FF0000"/>
                          </a:solidFill>
                        </a:rPr>
                        <a:t> 석사과정생 </a:t>
                      </a:r>
                      <a:endParaRPr lang="en-US" altLang="ko-KR" dirty="0">
                        <a:solidFill>
                          <a:srgbClr val="FF0000"/>
                        </a:solidFill>
                      </a:endParaRPr>
                    </a:p>
                    <a:p>
                      <a:pPr marL="0" marR="0" lvl="0" indent="0" algn="l" defTabSz="914400" rtl="0" eaLnBrk="1" fontAlgn="auto" latinLnBrk="1" hangingPunct="1">
                        <a:lnSpc>
                          <a:spcPct val="100000"/>
                        </a:lnSpc>
                        <a:spcBef>
                          <a:spcPts val="0"/>
                        </a:spcBef>
                        <a:spcAft>
                          <a:spcPts val="0"/>
                        </a:spcAft>
                        <a:buClrTx/>
                        <a:buSzTx/>
                        <a:buFontTx/>
                        <a:buNone/>
                        <a:defRPr/>
                      </a:pPr>
                      <a:r>
                        <a:rPr lang="ko-KR" altLang="en-US" dirty="0">
                          <a:solidFill>
                            <a:srgbClr val="FF0000"/>
                          </a:solidFill>
                        </a:rPr>
                        <a:t>박사과정생이 이 수업을 수강할 경우</a:t>
                      </a:r>
                      <a:r>
                        <a:rPr lang="en-US" altLang="ko-KR" dirty="0">
                          <a:solidFill>
                            <a:srgbClr val="FF0000"/>
                          </a:solidFill>
                        </a:rPr>
                        <a:t>,</a:t>
                      </a:r>
                      <a:r>
                        <a:rPr lang="ko-KR" altLang="en-US" dirty="0">
                          <a:solidFill>
                            <a:srgbClr val="FF0000"/>
                          </a:solidFill>
                        </a:rPr>
                        <a:t> 전공학점으로 인정받지 못함  </a:t>
                      </a:r>
                    </a:p>
                  </a:txBody>
                  <a:tcPr anchor="ctr"/>
                </a:tc>
                <a:extLst>
                  <a:ext uri="{0D108BD9-81ED-4DB2-BD59-A6C34878D82A}">
                    <a16:rowId xmlns:a16="http://schemas.microsoft.com/office/drawing/2014/main" val="10004"/>
                  </a:ext>
                </a:extLst>
              </a:tr>
              <a:tr h="763650">
                <a:tc>
                  <a:txBody>
                    <a:bodyPr/>
                    <a:lstStyle/>
                    <a:p>
                      <a:pPr algn="ctr" latinLnBrk="1"/>
                      <a:r>
                        <a:rPr lang="ko-KR" altLang="en-US" dirty="0"/>
                        <a:t>참고 사항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endParaRPr lang="en-US" altLang="ko-KR" dirty="0"/>
                    </a:p>
                  </a:txBody>
                  <a:tcPr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모서리가 둥근 직사각형 6"/>
          <p:cNvSpPr/>
          <p:nvPr/>
        </p:nvSpPr>
        <p:spPr>
          <a:xfrm>
            <a:off x="134754" y="79022"/>
            <a:ext cx="11921779" cy="1061156"/>
          </a:xfrm>
          <a:prstGeom prst="roundRect">
            <a:avLst>
              <a:gd name="adj" fmla="val 850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5" name="TextBox 4"/>
          <p:cNvSpPr txBox="1"/>
          <p:nvPr/>
        </p:nvSpPr>
        <p:spPr>
          <a:xfrm>
            <a:off x="322387" y="286434"/>
            <a:ext cx="10724445" cy="645160"/>
          </a:xfrm>
          <a:prstGeom prst="rect">
            <a:avLst/>
          </a:prstGeom>
          <a:noFill/>
        </p:spPr>
        <p:txBody>
          <a:bodyPr wrap="square" rtlCol="0">
            <a:spAutoFit/>
          </a:bodyPr>
          <a:lstStyle/>
          <a:p>
            <a:r>
              <a:rPr kumimoji="1" lang="en-US" altLang="ko-KR" sz="3600" b="1" dirty="0">
                <a:solidFill>
                  <a:schemeClr val="bg1"/>
                </a:solidFill>
              </a:rPr>
              <a:t>3.</a:t>
            </a:r>
            <a:r>
              <a:rPr kumimoji="1" lang="ko-KR" altLang="en-US" sz="3600" b="1" dirty="0">
                <a:solidFill>
                  <a:schemeClr val="bg1"/>
                </a:solidFill>
              </a:rPr>
              <a:t> </a:t>
            </a:r>
            <a:r>
              <a:rPr kumimoji="1" lang="zh-CN" altLang="ko-KR" sz="3600" b="1" dirty="0">
                <a:solidFill>
                  <a:schemeClr val="bg1"/>
                </a:solidFill>
              </a:rPr>
              <a:t>科目介绍</a:t>
            </a:r>
            <a:r>
              <a:rPr kumimoji="1" lang="ko-KR" altLang="en-US" sz="3600" b="1" dirty="0">
                <a:solidFill>
                  <a:schemeClr val="bg1"/>
                </a:solidFill>
              </a:rPr>
              <a:t> </a:t>
            </a:r>
          </a:p>
        </p:txBody>
      </p:sp>
      <p:graphicFrame>
        <p:nvGraphicFramePr>
          <p:cNvPr id="2" name="표 1"/>
          <p:cNvGraphicFramePr>
            <a:graphicFrameLocks noGrp="1"/>
          </p:cNvGraphicFramePr>
          <p:nvPr/>
        </p:nvGraphicFramePr>
        <p:xfrm>
          <a:off x="511206" y="1422310"/>
          <a:ext cx="11042361" cy="5102059"/>
        </p:xfrm>
        <a:graphic>
          <a:graphicData uri="http://schemas.openxmlformats.org/drawingml/2006/table">
            <a:tbl>
              <a:tblPr firstRow="1" bandRow="1">
                <a:tableStyleId>{D7AC3CCA-C797-4891-BE02-D94E43425B78}</a:tableStyleId>
              </a:tblPr>
              <a:tblGrid>
                <a:gridCol w="1972502">
                  <a:extLst>
                    <a:ext uri="{9D8B030D-6E8A-4147-A177-3AD203B41FA5}">
                      <a16:colId xmlns:a16="http://schemas.microsoft.com/office/drawing/2014/main" val="20000"/>
                    </a:ext>
                  </a:extLst>
                </a:gridCol>
                <a:gridCol w="9069859">
                  <a:extLst>
                    <a:ext uri="{9D8B030D-6E8A-4147-A177-3AD203B41FA5}">
                      <a16:colId xmlns:a16="http://schemas.microsoft.com/office/drawing/2014/main" val="20001"/>
                    </a:ext>
                  </a:extLst>
                </a:gridCol>
              </a:tblGrid>
              <a:tr h="763650">
                <a:tc>
                  <a:txBody>
                    <a:bodyPr/>
                    <a:lstStyle/>
                    <a:p>
                      <a:pPr algn="ctr" latinLnBrk="1"/>
                      <a:r>
                        <a:rPr lang="zh-CN" altLang="ko-KR" dirty="0"/>
                        <a:t>科目名</a:t>
                      </a:r>
                      <a:r>
                        <a:rPr lang="ko-KR" altLang="en-US" dirty="0"/>
                        <a:t> </a:t>
                      </a:r>
                    </a:p>
                  </a:txBody>
                  <a:tcPr anchor="ctr"/>
                </a:tc>
                <a:tc>
                  <a:txBody>
                    <a:bodyPr/>
                    <a:lstStyle/>
                    <a:p>
                      <a:pPr algn="l" latinLnBrk="1"/>
                      <a:r>
                        <a:rPr lang="en-US" altLang="ko-KR" dirty="0"/>
                        <a:t>(11)</a:t>
                      </a:r>
                      <a:r>
                        <a:rPr lang="ko-KR" altLang="en-US" dirty="0"/>
                        <a:t> </a:t>
                      </a:r>
                      <a:r>
                        <a:rPr lang="zh-CN" altLang="ko-KR" dirty="0" err="1"/>
                        <a:t>声乐发声指导</a:t>
                      </a:r>
                    </a:p>
                  </a:txBody>
                  <a:tcPr anchor="ctr"/>
                </a:tc>
                <a:extLst>
                  <a:ext uri="{0D108BD9-81ED-4DB2-BD59-A6C34878D82A}">
                    <a16:rowId xmlns:a16="http://schemas.microsoft.com/office/drawing/2014/main" val="10000"/>
                  </a:ext>
                </a:extLst>
              </a:tr>
              <a:tr h="1283809">
                <a:tc>
                  <a:txBody>
                    <a:bodyPr/>
                    <a:lstStyle/>
                    <a:p>
                      <a:pPr algn="ctr" latinLnBrk="1"/>
                      <a:r>
                        <a:rPr lang="zh-CN" altLang="ko-KR" dirty="0"/>
                        <a:t>科目简介</a:t>
                      </a:r>
                    </a:p>
                  </a:txBody>
                  <a:tcPr anchor="ctr"/>
                </a:tc>
                <a:tc>
                  <a:txBody>
                    <a:bodyPr/>
                    <a:lstStyle/>
                    <a:p>
                      <a:pPr algn="l" latinLnBrk="1"/>
                      <a:r>
                        <a:rPr lang="zh-CN" altLang="en-US" spc="-150" dirty="0"/>
                        <a:t>这是一门实践性很强的课程，旨在诊断个人的声乐问题，改善呼吸、共鸣和乐句转换等关键要素，以培养更稳定、更高效的嗓音。重点在于提高舞台上所需的专业声乐表现力。</a:t>
                      </a:r>
                    </a:p>
                  </a:txBody>
                  <a:tcPr anchor="ctr"/>
                </a:tc>
                <a:extLst>
                  <a:ext uri="{0D108BD9-81ED-4DB2-BD59-A6C34878D82A}">
                    <a16:rowId xmlns:a16="http://schemas.microsoft.com/office/drawing/2014/main" val="10001"/>
                  </a:ext>
                </a:extLst>
              </a:tr>
              <a:tr h="763650">
                <a:tc>
                  <a:txBody>
                    <a:bodyPr/>
                    <a:lstStyle/>
                    <a:p>
                      <a:pPr algn="ctr" latinLnBrk="1"/>
                      <a:r>
                        <a:rPr lang="zh-CN" altLang="ko-KR" dirty="0"/>
                        <a:t>教授介绍</a:t>
                      </a:r>
                    </a:p>
                  </a:txBody>
                  <a:tcPr anchor="ctr"/>
                </a:tc>
                <a:tc>
                  <a:txBody>
                    <a:bodyPr/>
                    <a:lstStyle/>
                    <a:p>
                      <a:pPr latinLnBrk="1"/>
                      <a:r>
                        <a:rPr lang="ko-KR" altLang="en-US" dirty="0"/>
                        <a:t>김요한 </a:t>
                      </a:r>
                      <a:r>
                        <a:rPr lang="ko-KR" altLang="en-US" sz="1800" dirty="0">
                          <a:sym typeface="+mn-ea"/>
                        </a:rPr>
                        <a:t>교수</a:t>
                      </a:r>
                      <a:r>
                        <a:rPr lang="en-US" altLang="ko-KR" sz="1800" dirty="0">
                          <a:sym typeface="+mn-ea"/>
                        </a:rPr>
                        <a:t> </a:t>
                      </a:r>
                      <a:r>
                        <a:rPr lang="zh-CN" altLang="ko-KR" sz="1800" dirty="0">
                          <a:sym typeface="+mn-ea"/>
                        </a:rPr>
                        <a:t>加图立大学</a:t>
                      </a:r>
                      <a:r>
                        <a:rPr lang="en-US" altLang="zh-CN" sz="1800" dirty="0">
                          <a:sym typeface="+mn-ea"/>
                        </a:rPr>
                        <a:t> </a:t>
                      </a:r>
                      <a:r>
                        <a:rPr lang="zh-CN" altLang="en-US" sz="1800" dirty="0">
                          <a:sym typeface="+mn-ea"/>
                        </a:rPr>
                        <a:t>艺术媒体融合学科</a:t>
                      </a:r>
                      <a:r>
                        <a:rPr lang="en-US" altLang="zh-CN" sz="1800" dirty="0">
                          <a:sym typeface="+mn-ea"/>
                        </a:rPr>
                        <a:t> </a:t>
                      </a:r>
                      <a:r>
                        <a:rPr lang="zh-CN" altLang="en-US" sz="1800" dirty="0">
                          <a:sym typeface="+mn-ea"/>
                        </a:rPr>
                        <a:t>声乐专业教授</a:t>
                      </a:r>
                      <a:endParaRPr lang="ko-KR" altLang="en-US" dirty="0"/>
                    </a:p>
                  </a:txBody>
                  <a:tcPr anchor="ctr"/>
                </a:tc>
                <a:extLst>
                  <a:ext uri="{0D108BD9-81ED-4DB2-BD59-A6C34878D82A}">
                    <a16:rowId xmlns:a16="http://schemas.microsoft.com/office/drawing/2014/main" val="10002"/>
                  </a:ext>
                </a:extLst>
              </a:tr>
              <a:tr h="763650">
                <a:tc>
                  <a:txBody>
                    <a:bodyPr/>
                    <a:lstStyle/>
                    <a:p>
                      <a:pPr algn="ctr" latinLnBrk="1"/>
                      <a:r>
                        <a:rPr lang="zh-CN" altLang="ko-KR" dirty="0"/>
                        <a:t>课程时间</a:t>
                      </a:r>
                      <a:r>
                        <a:rPr lang="ko-KR" altLang="en-US" dirty="0"/>
                        <a:t> </a:t>
                      </a:r>
                    </a:p>
                  </a:txBody>
                  <a:tcPr anchor="ctr"/>
                </a:tc>
                <a:tc>
                  <a:txBody>
                    <a:bodyPr/>
                    <a:lstStyle/>
                    <a:p>
                      <a:pPr latinLnBrk="1"/>
                      <a:r>
                        <a:rPr lang="zh-CN" altLang="ko-KR" dirty="0"/>
                        <a:t>每周四</a:t>
                      </a:r>
                      <a:r>
                        <a:rPr lang="ko-KR" altLang="en-US" dirty="0"/>
                        <a:t> </a:t>
                      </a:r>
                      <a:r>
                        <a:rPr lang="en-US" altLang="ko-KR" dirty="0"/>
                        <a:t>15:00~18:00</a:t>
                      </a:r>
                      <a:endParaRPr lang="ko-KR" altLang="en-US" dirty="0"/>
                    </a:p>
                  </a:txBody>
                  <a:tcPr anchor="ctr"/>
                </a:tc>
                <a:extLst>
                  <a:ext uri="{0D108BD9-81ED-4DB2-BD59-A6C34878D82A}">
                    <a16:rowId xmlns:a16="http://schemas.microsoft.com/office/drawing/2014/main" val="10003"/>
                  </a:ext>
                </a:extLst>
              </a:tr>
              <a:tr h="763650">
                <a:tc>
                  <a:txBody>
                    <a:bodyPr/>
                    <a:lstStyle/>
                    <a:p>
                      <a:pPr algn="ctr" latinLnBrk="1"/>
                      <a:r>
                        <a:rPr lang="zh-CN" altLang="ko-KR" dirty="0"/>
                        <a:t>听课对象</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zh-CN" altLang="ko-KR" sz="1800" dirty="0">
                          <a:solidFill>
                            <a:srgbClr val="0070C0"/>
                          </a:solidFill>
                          <a:sym typeface="+mn-ea"/>
                        </a:rPr>
                        <a:t>专业选修科目</a:t>
                      </a:r>
                      <a:r>
                        <a:rPr lang="ko-KR" altLang="en-US" sz="1800" dirty="0">
                          <a:solidFill>
                            <a:srgbClr val="0070C0"/>
                          </a:solidFill>
                          <a:sym typeface="+mn-ea"/>
                        </a:rPr>
                        <a:t> </a:t>
                      </a:r>
                      <a:r>
                        <a:rPr lang="en-US" altLang="ko-KR" sz="1800" dirty="0">
                          <a:solidFill>
                            <a:schemeClr val="tx1"/>
                          </a:solidFill>
                          <a:sym typeface="+mn-ea"/>
                        </a:rPr>
                        <a:t>(</a:t>
                      </a:r>
                      <a:r>
                        <a:rPr lang="zh-CN" altLang="ko-KR" sz="1800" dirty="0">
                          <a:sym typeface="+mn-ea"/>
                        </a:rPr>
                        <a:t>声乐专业</a:t>
                      </a:r>
                      <a:r>
                        <a:rPr lang="en-US" altLang="ko-KR" sz="1800" dirty="0">
                          <a:sym typeface="+mn-ea"/>
                        </a:rPr>
                        <a:t>),</a:t>
                      </a:r>
                      <a:r>
                        <a:rPr lang="ko-KR" altLang="en-US" sz="1800" dirty="0">
                          <a:sym typeface="+mn-ea"/>
                        </a:rPr>
                        <a:t> </a:t>
                      </a:r>
                      <a:r>
                        <a:rPr lang="zh-CN" altLang="ko-KR" sz="1800" dirty="0" err="1">
                          <a:solidFill>
                            <a:srgbClr val="FF0000"/>
                          </a:solidFill>
                          <a:sym typeface="+mn-ea"/>
                        </a:rPr>
                        <a:t>硕士生</a:t>
                      </a:r>
                      <a:r>
                        <a:rPr lang="en-US" altLang="zh-CN" sz="1800" dirty="0" err="1">
                          <a:solidFill>
                            <a:srgbClr val="FF0000"/>
                          </a:solidFill>
                          <a:sym typeface="+mn-ea"/>
                        </a:rPr>
                        <a:t>，</a:t>
                      </a:r>
                      <a:r>
                        <a:rPr lang="zh-CN" altLang="en-US" sz="1800" dirty="0" err="1">
                          <a:solidFill>
                            <a:srgbClr val="FF0000"/>
                          </a:solidFill>
                          <a:sym typeface="+mn-ea"/>
                        </a:rPr>
                        <a:t>硕博连读生</a:t>
                      </a:r>
                      <a:endParaRPr lang="en-US" altLang="ko-KR" sz="1800" dirty="0">
                        <a:solidFill>
                          <a:srgbClr val="FF0000"/>
                        </a:solidFill>
                      </a:endParaRPr>
                    </a:p>
                    <a:p>
                      <a:pPr marL="0" marR="0" lvl="0" indent="0" algn="l" defTabSz="914400" rtl="0" eaLnBrk="1" fontAlgn="auto" latinLnBrk="1" hangingPunct="1">
                        <a:lnSpc>
                          <a:spcPct val="100000"/>
                        </a:lnSpc>
                        <a:spcBef>
                          <a:spcPts val="0"/>
                        </a:spcBef>
                        <a:spcAft>
                          <a:spcPts val="0"/>
                        </a:spcAft>
                        <a:buClrTx/>
                        <a:buSzTx/>
                        <a:buFontTx/>
                        <a:buNone/>
                        <a:defRPr/>
                      </a:pPr>
                      <a:r>
                        <a:rPr lang="zh-CN" altLang="en-US" sz="1800" dirty="0">
                          <a:solidFill>
                            <a:srgbClr val="FF0000"/>
                          </a:solidFill>
                          <a:sym typeface="+mn-ea"/>
                        </a:rPr>
                        <a:t>如果博士生选修这门课，无法被认证为专业选修课程学分</a:t>
                      </a:r>
                      <a:endParaRPr lang="ko-KR" altLang="en-US" dirty="0">
                        <a:solidFill>
                          <a:srgbClr val="FF0000"/>
                        </a:solidFill>
                      </a:endParaRPr>
                    </a:p>
                  </a:txBody>
                  <a:tcPr anchor="ctr"/>
                </a:tc>
                <a:extLst>
                  <a:ext uri="{0D108BD9-81ED-4DB2-BD59-A6C34878D82A}">
                    <a16:rowId xmlns:a16="http://schemas.microsoft.com/office/drawing/2014/main" val="10004"/>
                  </a:ext>
                </a:extLst>
              </a:tr>
              <a:tr h="763650">
                <a:tc>
                  <a:txBody>
                    <a:bodyPr/>
                    <a:lstStyle/>
                    <a:p>
                      <a:pPr algn="ctr" latinLnBrk="1"/>
                      <a:r>
                        <a:rPr lang="zh-CN" altLang="ko-KR" dirty="0"/>
                        <a:t>其他</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endParaRPr lang="en-US" altLang="ko-KR" dirty="0"/>
                    </a:p>
                  </a:txBody>
                  <a:tcPr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모서리가 둥근 직사각형 6"/>
          <p:cNvSpPr/>
          <p:nvPr/>
        </p:nvSpPr>
        <p:spPr>
          <a:xfrm>
            <a:off x="134754" y="79022"/>
            <a:ext cx="11921779" cy="1061156"/>
          </a:xfrm>
          <a:prstGeom prst="roundRect">
            <a:avLst>
              <a:gd name="adj" fmla="val 850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5" name="TextBox 4"/>
          <p:cNvSpPr txBox="1"/>
          <p:nvPr/>
        </p:nvSpPr>
        <p:spPr>
          <a:xfrm>
            <a:off x="322387" y="286434"/>
            <a:ext cx="10724445" cy="646331"/>
          </a:xfrm>
          <a:prstGeom prst="rect">
            <a:avLst/>
          </a:prstGeom>
          <a:noFill/>
        </p:spPr>
        <p:txBody>
          <a:bodyPr wrap="square" rtlCol="0">
            <a:spAutoFit/>
          </a:bodyPr>
          <a:lstStyle/>
          <a:p>
            <a:r>
              <a:rPr kumimoji="1" lang="en-US" altLang="ko-KR" sz="3600" b="1" dirty="0">
                <a:solidFill>
                  <a:schemeClr val="bg1"/>
                </a:solidFill>
              </a:rPr>
              <a:t>3.</a:t>
            </a:r>
            <a:r>
              <a:rPr kumimoji="1" lang="ko-KR" altLang="en-US" sz="3600" b="1" dirty="0">
                <a:solidFill>
                  <a:schemeClr val="bg1"/>
                </a:solidFill>
              </a:rPr>
              <a:t> 교과목 소개 </a:t>
            </a:r>
          </a:p>
        </p:txBody>
      </p:sp>
      <p:graphicFrame>
        <p:nvGraphicFramePr>
          <p:cNvPr id="2" name="표 1"/>
          <p:cNvGraphicFramePr>
            <a:graphicFrameLocks noGrp="1"/>
          </p:cNvGraphicFramePr>
          <p:nvPr/>
        </p:nvGraphicFramePr>
        <p:xfrm>
          <a:off x="511206" y="1422310"/>
          <a:ext cx="11042361" cy="5102059"/>
        </p:xfrm>
        <a:graphic>
          <a:graphicData uri="http://schemas.openxmlformats.org/drawingml/2006/table">
            <a:tbl>
              <a:tblPr firstRow="1" bandRow="1">
                <a:tableStyleId>{D7AC3CCA-C797-4891-BE02-D94E43425B78}</a:tableStyleId>
              </a:tblPr>
              <a:tblGrid>
                <a:gridCol w="1972502">
                  <a:extLst>
                    <a:ext uri="{9D8B030D-6E8A-4147-A177-3AD203B41FA5}">
                      <a16:colId xmlns:a16="http://schemas.microsoft.com/office/drawing/2014/main" val="20000"/>
                    </a:ext>
                  </a:extLst>
                </a:gridCol>
                <a:gridCol w="9069859">
                  <a:extLst>
                    <a:ext uri="{9D8B030D-6E8A-4147-A177-3AD203B41FA5}">
                      <a16:colId xmlns:a16="http://schemas.microsoft.com/office/drawing/2014/main" val="20001"/>
                    </a:ext>
                  </a:extLst>
                </a:gridCol>
              </a:tblGrid>
              <a:tr h="763650">
                <a:tc>
                  <a:txBody>
                    <a:bodyPr/>
                    <a:lstStyle/>
                    <a:p>
                      <a:pPr algn="ctr" latinLnBrk="1"/>
                      <a:r>
                        <a:rPr lang="ko-KR" altLang="en-US" dirty="0"/>
                        <a:t>교과목 명 </a:t>
                      </a:r>
                    </a:p>
                  </a:txBody>
                  <a:tcPr anchor="ctr"/>
                </a:tc>
                <a:tc>
                  <a:txBody>
                    <a:bodyPr/>
                    <a:lstStyle/>
                    <a:p>
                      <a:pPr algn="l" latinLnBrk="1"/>
                      <a:r>
                        <a:rPr lang="en-US" altLang="ko-KR" dirty="0"/>
                        <a:t>(12)</a:t>
                      </a:r>
                      <a:r>
                        <a:rPr lang="ko-KR" altLang="en-US" dirty="0"/>
                        <a:t> </a:t>
                      </a:r>
                      <a:r>
                        <a:rPr lang="ko-KR" altLang="en-US" dirty="0" err="1"/>
                        <a:t>예술가곡문헌</a:t>
                      </a:r>
                      <a:r>
                        <a:rPr lang="ko-KR" altLang="en-US" dirty="0"/>
                        <a:t> </a:t>
                      </a:r>
                    </a:p>
                  </a:txBody>
                  <a:tcPr anchor="ctr"/>
                </a:tc>
                <a:extLst>
                  <a:ext uri="{0D108BD9-81ED-4DB2-BD59-A6C34878D82A}">
                    <a16:rowId xmlns:a16="http://schemas.microsoft.com/office/drawing/2014/main" val="10000"/>
                  </a:ext>
                </a:extLst>
              </a:tr>
              <a:tr h="1283809">
                <a:tc>
                  <a:txBody>
                    <a:bodyPr/>
                    <a:lstStyle/>
                    <a:p>
                      <a:pPr algn="ctr" latinLnBrk="1"/>
                      <a:r>
                        <a:rPr lang="ko-KR" altLang="en-US" dirty="0"/>
                        <a:t>교과목 간략 소개</a:t>
                      </a:r>
                    </a:p>
                  </a:txBody>
                  <a:tcPr anchor="ctr"/>
                </a:tc>
                <a:tc>
                  <a:txBody>
                    <a:bodyPr/>
                    <a:lstStyle/>
                    <a:p>
                      <a:pPr algn="l" latinLnBrk="1"/>
                      <a:r>
                        <a:rPr lang="ko-KR" altLang="en-US" spc="-150" dirty="0"/>
                        <a:t>이 과목은 이탈리아</a:t>
                      </a:r>
                      <a:r>
                        <a:rPr lang="en-US" altLang="ko-KR" spc="-150" dirty="0"/>
                        <a:t>, </a:t>
                      </a:r>
                      <a:r>
                        <a:rPr lang="ko-KR" altLang="en-US" spc="-150" dirty="0"/>
                        <a:t>독일</a:t>
                      </a:r>
                      <a:r>
                        <a:rPr lang="en-US" altLang="ko-KR" spc="-150" dirty="0"/>
                        <a:t>, </a:t>
                      </a:r>
                      <a:r>
                        <a:rPr lang="ko-KR" altLang="en-US" spc="-150" dirty="0"/>
                        <a:t>프랑스</a:t>
                      </a:r>
                      <a:r>
                        <a:rPr lang="en-US" altLang="ko-KR" spc="-150" dirty="0"/>
                        <a:t>, </a:t>
                      </a:r>
                      <a:r>
                        <a:rPr lang="ko-KR" altLang="en-US" spc="-150" dirty="0"/>
                        <a:t>러시아 등 주요 유럽 국가의 </a:t>
                      </a:r>
                      <a:r>
                        <a:rPr lang="ko-KR" altLang="en-US" spc="-150" dirty="0" err="1"/>
                        <a:t>예술가곡</a:t>
                      </a:r>
                      <a:r>
                        <a:rPr lang="ko-KR" altLang="en-US" spc="-150" dirty="0"/>
                        <a:t> 문헌을 탐구하며</a:t>
                      </a:r>
                      <a:r>
                        <a:rPr lang="en-US" altLang="ko-KR" spc="-150" dirty="0"/>
                        <a:t>, </a:t>
                      </a:r>
                      <a:r>
                        <a:rPr lang="ko-KR" altLang="en-US" spc="-150" dirty="0"/>
                        <a:t>각국의 언어와 시</a:t>
                      </a:r>
                      <a:r>
                        <a:rPr lang="en-US" altLang="ko-KR" spc="-150" dirty="0"/>
                        <a:t>, </a:t>
                      </a:r>
                      <a:r>
                        <a:rPr lang="ko-KR" altLang="en-US" spc="-150" dirty="0"/>
                        <a:t>음악 양식을 통합적으로 이해하고 분석하는 것을 목표로 한다</a:t>
                      </a:r>
                      <a:r>
                        <a:rPr lang="en-US" altLang="ko-KR" spc="-150" dirty="0"/>
                        <a:t>. </a:t>
                      </a:r>
                      <a:r>
                        <a:rPr lang="ko-KR" altLang="en-US" spc="-150" dirty="0"/>
                        <a:t>대표 작곡가와 시인의 작품을 중심으로 시대별 </a:t>
                      </a:r>
                      <a:r>
                        <a:rPr lang="ko-KR" altLang="en-US" spc="-150" dirty="0" err="1"/>
                        <a:t>예술가곡의</a:t>
                      </a:r>
                      <a:r>
                        <a:rPr lang="ko-KR" altLang="en-US" spc="-150" dirty="0"/>
                        <a:t> 특징을 살펴보고</a:t>
                      </a:r>
                      <a:r>
                        <a:rPr lang="en-US" altLang="ko-KR" spc="-150" dirty="0"/>
                        <a:t>, </a:t>
                      </a:r>
                      <a:r>
                        <a:rPr lang="ko-KR" altLang="en-US" spc="-150" dirty="0"/>
                        <a:t>성악 </a:t>
                      </a:r>
                      <a:r>
                        <a:rPr lang="ko-KR" altLang="en-US" spc="-150" dirty="0" err="1"/>
                        <a:t>전공자로서의</a:t>
                      </a:r>
                      <a:r>
                        <a:rPr lang="ko-KR" altLang="en-US" spc="-150" dirty="0"/>
                        <a:t> </a:t>
                      </a:r>
                      <a:r>
                        <a:rPr lang="ko-KR" altLang="en-US" spc="-150" dirty="0" err="1"/>
                        <a:t>해석력과</a:t>
                      </a:r>
                      <a:r>
                        <a:rPr lang="ko-KR" altLang="en-US" spc="-150" dirty="0"/>
                        <a:t> 표현력을 </a:t>
                      </a:r>
                      <a:r>
                        <a:rPr lang="ko-KR" altLang="en-US" spc="-150" dirty="0" err="1"/>
                        <a:t>심화시킨다</a:t>
                      </a:r>
                      <a:r>
                        <a:rPr lang="en-US" altLang="ko-KR" spc="-150" dirty="0"/>
                        <a:t>.</a:t>
                      </a:r>
                      <a:endParaRPr lang="ko-KR" altLang="en-US" spc="-150" dirty="0"/>
                    </a:p>
                  </a:txBody>
                  <a:tcPr anchor="ctr"/>
                </a:tc>
                <a:extLst>
                  <a:ext uri="{0D108BD9-81ED-4DB2-BD59-A6C34878D82A}">
                    <a16:rowId xmlns:a16="http://schemas.microsoft.com/office/drawing/2014/main" val="10001"/>
                  </a:ext>
                </a:extLst>
              </a:tr>
              <a:tr h="763650">
                <a:tc>
                  <a:txBody>
                    <a:bodyPr/>
                    <a:lstStyle/>
                    <a:p>
                      <a:pPr algn="ctr" latinLnBrk="1"/>
                      <a:r>
                        <a:rPr lang="ko-KR" altLang="en-US" dirty="0"/>
                        <a:t>담당교수 소개 </a:t>
                      </a:r>
                    </a:p>
                  </a:txBody>
                  <a:tcPr anchor="ctr"/>
                </a:tc>
                <a:tc>
                  <a:txBody>
                    <a:bodyPr/>
                    <a:lstStyle/>
                    <a:p>
                      <a:pPr latinLnBrk="1"/>
                      <a:r>
                        <a:rPr lang="ko-KR" altLang="en-US" dirty="0" err="1"/>
                        <a:t>김보람</a:t>
                      </a:r>
                      <a:r>
                        <a:rPr lang="ko-KR" altLang="en-US" dirty="0"/>
                        <a:t> 교수 </a:t>
                      </a:r>
                      <a:r>
                        <a:rPr lang="en-US" altLang="ko-KR" dirty="0"/>
                        <a:t>(</a:t>
                      </a:r>
                      <a:r>
                        <a:rPr lang="ko-KR" altLang="en-US" dirty="0"/>
                        <a:t>가톨릭대학교 예술미디어융합학과 성악전공</a:t>
                      </a:r>
                      <a:r>
                        <a:rPr lang="en-US" altLang="ko-KR" dirty="0"/>
                        <a:t>)</a:t>
                      </a:r>
                      <a:r>
                        <a:rPr lang="ko-KR" altLang="en-US" dirty="0"/>
                        <a:t> </a:t>
                      </a:r>
                    </a:p>
                  </a:txBody>
                  <a:tcPr anchor="ctr"/>
                </a:tc>
                <a:extLst>
                  <a:ext uri="{0D108BD9-81ED-4DB2-BD59-A6C34878D82A}">
                    <a16:rowId xmlns:a16="http://schemas.microsoft.com/office/drawing/2014/main" val="10002"/>
                  </a:ext>
                </a:extLst>
              </a:tr>
              <a:tr h="763650">
                <a:tc>
                  <a:txBody>
                    <a:bodyPr/>
                    <a:lstStyle/>
                    <a:p>
                      <a:pPr algn="ctr" latinLnBrk="1"/>
                      <a:r>
                        <a:rPr lang="ko-KR" altLang="en-US" dirty="0"/>
                        <a:t>수업 시간 </a:t>
                      </a:r>
                    </a:p>
                  </a:txBody>
                  <a:tcPr anchor="ctr"/>
                </a:tc>
                <a:tc>
                  <a:txBody>
                    <a:bodyPr/>
                    <a:lstStyle/>
                    <a:p>
                      <a:pPr latinLnBrk="1"/>
                      <a:r>
                        <a:rPr lang="ko-KR" altLang="en-US" dirty="0"/>
                        <a:t>화요일 </a:t>
                      </a:r>
                      <a:r>
                        <a:rPr lang="en-US" altLang="ko-KR" dirty="0"/>
                        <a:t>1:00-4:00</a:t>
                      </a:r>
                      <a:endParaRPr lang="ko-KR" altLang="en-US" dirty="0"/>
                    </a:p>
                  </a:txBody>
                  <a:tcPr anchor="ctr"/>
                </a:tc>
                <a:extLst>
                  <a:ext uri="{0D108BD9-81ED-4DB2-BD59-A6C34878D82A}">
                    <a16:rowId xmlns:a16="http://schemas.microsoft.com/office/drawing/2014/main" val="10003"/>
                  </a:ext>
                </a:extLst>
              </a:tr>
              <a:tr h="763650">
                <a:tc>
                  <a:txBody>
                    <a:bodyPr/>
                    <a:lstStyle/>
                    <a:p>
                      <a:pPr algn="ctr" latinLnBrk="1"/>
                      <a:r>
                        <a:rPr lang="ko-KR" altLang="en-US" dirty="0"/>
                        <a:t>수강 대상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ko-KR" altLang="en-US" dirty="0">
                          <a:solidFill>
                            <a:srgbClr val="0070C0"/>
                          </a:solidFill>
                        </a:rPr>
                        <a:t>전공선택 교과목 </a:t>
                      </a:r>
                      <a:r>
                        <a:rPr lang="en-US" altLang="ko-KR" dirty="0">
                          <a:solidFill>
                            <a:schemeClr val="tx1"/>
                          </a:solidFill>
                        </a:rPr>
                        <a:t>(</a:t>
                      </a:r>
                      <a:r>
                        <a:rPr lang="ko-KR" altLang="en-US" dirty="0"/>
                        <a:t>성악전공</a:t>
                      </a:r>
                      <a:r>
                        <a:rPr lang="en-US" altLang="ko-KR" dirty="0"/>
                        <a:t>),</a:t>
                      </a:r>
                      <a:r>
                        <a:rPr lang="ko-KR" altLang="en-US" dirty="0"/>
                        <a:t> </a:t>
                      </a:r>
                      <a:r>
                        <a:rPr lang="ko-KR" altLang="en-US" dirty="0" err="1">
                          <a:solidFill>
                            <a:srgbClr val="FF0000"/>
                          </a:solidFill>
                        </a:rPr>
                        <a:t>석사생</a:t>
                      </a:r>
                      <a:r>
                        <a:rPr lang="en-US" altLang="ko-KR" dirty="0">
                          <a:solidFill>
                            <a:srgbClr val="FF0000"/>
                          </a:solidFill>
                        </a:rPr>
                        <a:t>,</a:t>
                      </a:r>
                      <a:r>
                        <a:rPr lang="ko-KR" altLang="en-US" dirty="0">
                          <a:solidFill>
                            <a:srgbClr val="FF0000"/>
                          </a:solidFill>
                        </a:rPr>
                        <a:t> </a:t>
                      </a:r>
                      <a:r>
                        <a:rPr lang="ko-KR" altLang="en-US" dirty="0" err="1">
                          <a:solidFill>
                            <a:srgbClr val="FF0000"/>
                          </a:solidFill>
                        </a:rPr>
                        <a:t>석박통합</a:t>
                      </a:r>
                      <a:r>
                        <a:rPr lang="ko-KR" altLang="en-US" dirty="0">
                          <a:solidFill>
                            <a:srgbClr val="FF0000"/>
                          </a:solidFill>
                        </a:rPr>
                        <a:t> 석사과정생 </a:t>
                      </a:r>
                      <a:endParaRPr lang="en-US" altLang="ko-KR" dirty="0">
                        <a:solidFill>
                          <a:srgbClr val="FF0000"/>
                        </a:solidFill>
                      </a:endParaRPr>
                    </a:p>
                    <a:p>
                      <a:pPr marL="0" marR="0" lvl="0" indent="0" algn="l" defTabSz="914400" rtl="0" eaLnBrk="1" fontAlgn="auto" latinLnBrk="1" hangingPunct="1">
                        <a:lnSpc>
                          <a:spcPct val="100000"/>
                        </a:lnSpc>
                        <a:spcBef>
                          <a:spcPts val="0"/>
                        </a:spcBef>
                        <a:spcAft>
                          <a:spcPts val="0"/>
                        </a:spcAft>
                        <a:buClrTx/>
                        <a:buSzTx/>
                        <a:buFontTx/>
                        <a:buNone/>
                        <a:defRPr/>
                      </a:pPr>
                      <a:r>
                        <a:rPr lang="ko-KR" altLang="en-US" dirty="0">
                          <a:solidFill>
                            <a:srgbClr val="FF0000"/>
                          </a:solidFill>
                        </a:rPr>
                        <a:t>박사과정생이 이 수업을 수강할 경우</a:t>
                      </a:r>
                      <a:r>
                        <a:rPr lang="en-US" altLang="ko-KR" dirty="0">
                          <a:solidFill>
                            <a:srgbClr val="FF0000"/>
                          </a:solidFill>
                        </a:rPr>
                        <a:t>,</a:t>
                      </a:r>
                      <a:r>
                        <a:rPr lang="ko-KR" altLang="en-US" dirty="0">
                          <a:solidFill>
                            <a:srgbClr val="FF0000"/>
                          </a:solidFill>
                        </a:rPr>
                        <a:t> 전공학점으로 인정받지 못함  </a:t>
                      </a:r>
                    </a:p>
                  </a:txBody>
                  <a:tcPr anchor="ctr"/>
                </a:tc>
                <a:extLst>
                  <a:ext uri="{0D108BD9-81ED-4DB2-BD59-A6C34878D82A}">
                    <a16:rowId xmlns:a16="http://schemas.microsoft.com/office/drawing/2014/main" val="10004"/>
                  </a:ext>
                </a:extLst>
              </a:tr>
              <a:tr h="763650">
                <a:tc>
                  <a:txBody>
                    <a:bodyPr/>
                    <a:lstStyle/>
                    <a:p>
                      <a:pPr algn="ctr" latinLnBrk="1"/>
                      <a:r>
                        <a:rPr lang="ko-KR" altLang="en-US" dirty="0"/>
                        <a:t>참고 사항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endParaRPr lang="en-US" altLang="ko-KR" dirty="0"/>
                    </a:p>
                  </a:txBody>
                  <a:tcPr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모서리가 둥근 직사각형 6"/>
          <p:cNvSpPr/>
          <p:nvPr/>
        </p:nvSpPr>
        <p:spPr>
          <a:xfrm>
            <a:off x="134754" y="79022"/>
            <a:ext cx="11921779" cy="1061156"/>
          </a:xfrm>
          <a:prstGeom prst="roundRect">
            <a:avLst>
              <a:gd name="adj" fmla="val 850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2" name="TextBox 1"/>
          <p:cNvSpPr txBox="1"/>
          <p:nvPr/>
        </p:nvSpPr>
        <p:spPr>
          <a:xfrm>
            <a:off x="397952" y="1055732"/>
            <a:ext cx="11611112" cy="1753235"/>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kumimoji="1" lang="ko-KR" altLang="en-US" dirty="0"/>
              <a:t>수업계획서 조회</a:t>
            </a:r>
            <a:r>
              <a:rPr kumimoji="1" lang="en-US" altLang="ko-KR" dirty="0"/>
              <a:t>  </a:t>
            </a:r>
            <a:r>
              <a:rPr kumimoji="1" lang="zh-CN" altLang="en-US" b="1" dirty="0"/>
              <a:t>查看讲义计划书</a:t>
            </a:r>
            <a:endParaRPr kumimoji="1" lang="en-US" altLang="ko-KR" dirty="0"/>
          </a:p>
          <a:p>
            <a:pPr>
              <a:lnSpc>
                <a:spcPct val="150000"/>
              </a:lnSpc>
            </a:pPr>
            <a:r>
              <a:rPr kumimoji="1" lang="ko-KR" altLang="en-US" dirty="0" err="1"/>
              <a:t>트리니티</a:t>
            </a:r>
            <a:r>
              <a:rPr kumimoji="1" lang="ko-KR" altLang="en-US" dirty="0"/>
              <a:t> 로그인 </a:t>
            </a:r>
            <a:r>
              <a:rPr kumimoji="1" lang="en-US" altLang="ko-KR" dirty="0"/>
              <a:t>&gt; </a:t>
            </a:r>
            <a:r>
              <a:rPr kumimoji="1" lang="ko-KR" altLang="en-US" dirty="0"/>
              <a:t>학사정보 </a:t>
            </a:r>
            <a:r>
              <a:rPr kumimoji="1" lang="en-US" altLang="ko-KR" dirty="0"/>
              <a:t>&gt; </a:t>
            </a:r>
            <a:r>
              <a:rPr kumimoji="1" lang="ko-KR" altLang="en-US" dirty="0"/>
              <a:t>대학원수업</a:t>
            </a:r>
            <a:r>
              <a:rPr kumimoji="1" lang="en-US" altLang="ko-KR" dirty="0"/>
              <a:t>/</a:t>
            </a:r>
            <a:r>
              <a:rPr kumimoji="1" lang="ko-KR" altLang="en-US" dirty="0"/>
              <a:t>성적 </a:t>
            </a:r>
            <a:r>
              <a:rPr kumimoji="1" lang="en-US" altLang="ko-KR" dirty="0"/>
              <a:t>&gt; </a:t>
            </a:r>
            <a:r>
              <a:rPr kumimoji="1" lang="ko-KR" altLang="en-US" dirty="0"/>
              <a:t>강의계획서조회</a:t>
            </a:r>
            <a:endParaRPr kumimoji="1" lang="en-US" altLang="ko-KR" dirty="0"/>
          </a:p>
          <a:p>
            <a:pPr>
              <a:lnSpc>
                <a:spcPct val="150000"/>
              </a:lnSpc>
            </a:pPr>
            <a:r>
              <a:rPr kumimoji="1" lang="zh-CN" altLang="en-US" b="1" dirty="0"/>
              <a:t>登录</a:t>
            </a:r>
            <a:r>
              <a:rPr kumimoji="1" lang="ko-KR" altLang="en-US" b="1" dirty="0"/>
              <a:t> </a:t>
            </a:r>
            <a:r>
              <a:rPr kumimoji="1" lang="en-US" altLang="ko-KR" b="1" dirty="0"/>
              <a:t>TRINITY &gt; </a:t>
            </a:r>
            <a:r>
              <a:rPr kumimoji="1" lang="zh-CN" altLang="ko-KR" b="1" dirty="0"/>
              <a:t>学士信息</a:t>
            </a:r>
            <a:r>
              <a:rPr kumimoji="1" lang="en-US" altLang="zh-CN" b="1" dirty="0"/>
              <a:t> &gt; </a:t>
            </a:r>
            <a:r>
              <a:rPr kumimoji="1" lang="zh-CN" altLang="zh-CN" b="1" dirty="0"/>
              <a:t>大学院</a:t>
            </a:r>
            <a:r>
              <a:rPr kumimoji="1" lang="zh-CN" altLang="en-US" b="1" dirty="0"/>
              <a:t>课程</a:t>
            </a:r>
            <a:r>
              <a:rPr kumimoji="1" lang="en-US" altLang="zh-CN" b="1" dirty="0"/>
              <a:t>/</a:t>
            </a:r>
            <a:r>
              <a:rPr kumimoji="1" lang="zh-CN" altLang="en-US" b="1" dirty="0"/>
              <a:t>成绩</a:t>
            </a:r>
            <a:r>
              <a:rPr kumimoji="1" lang="en-US" altLang="zh-CN" b="1" dirty="0"/>
              <a:t> &gt; </a:t>
            </a:r>
            <a:r>
              <a:rPr kumimoji="1" lang="zh-CN" altLang="en-US" b="1" dirty="0">
                <a:sym typeface="+mn-ea"/>
              </a:rPr>
              <a:t>查看讲义计划书</a:t>
            </a:r>
            <a:endParaRPr kumimoji="1" lang="en-US" altLang="ko-KR" dirty="0"/>
          </a:p>
          <a:p>
            <a:pPr>
              <a:lnSpc>
                <a:spcPct val="150000"/>
              </a:lnSpc>
            </a:pPr>
            <a:endParaRPr kumimoji="1" lang="ko-KR" altLang="en-US" dirty="0"/>
          </a:p>
        </p:txBody>
      </p:sp>
      <p:pic>
        <p:nvPicPr>
          <p:cNvPr id="8" name="그림 7" descr="C:/Users/WAVE GLOBALS/Pictures/Screenshots/屏幕截图 2025-07-28 115357.jpg屏幕截图 2025-07-28 115357"/>
          <p:cNvPicPr/>
          <p:nvPr/>
        </p:nvPicPr>
        <p:blipFill>
          <a:blip r:embed="rId2"/>
          <a:srcRect l="4845"/>
          <a:stretch>
            <a:fillRect/>
          </a:stretch>
        </p:blipFill>
        <p:spPr>
          <a:xfrm>
            <a:off x="158115" y="2475865"/>
            <a:ext cx="11898630" cy="4157345"/>
          </a:xfrm>
          <a:prstGeom prst="rect">
            <a:avLst/>
          </a:prstGeom>
          <a:ln w="88900" cap="sq" cmpd="thickThin">
            <a:solidFill>
              <a:srgbClr val="000000"/>
            </a:solidFill>
            <a:prstDash val="solid"/>
            <a:miter lim="800000"/>
            <a:headEnd/>
            <a:tailEnd/>
          </a:ln>
          <a:effectLst>
            <a:innerShdw blurRad="76200">
              <a:srgbClr val="000000"/>
            </a:innerShdw>
          </a:effectLst>
        </p:spPr>
      </p:pic>
      <p:sp>
        <p:nvSpPr>
          <p:cNvPr id="3" name="TextBox 4"/>
          <p:cNvSpPr txBox="1"/>
          <p:nvPr/>
        </p:nvSpPr>
        <p:spPr>
          <a:xfrm>
            <a:off x="322387" y="226109"/>
            <a:ext cx="10724445" cy="829945"/>
          </a:xfrm>
          <a:prstGeom prst="rect">
            <a:avLst/>
          </a:prstGeom>
          <a:noFill/>
        </p:spPr>
        <p:txBody>
          <a:bodyPr wrap="square" rtlCol="0">
            <a:spAutoFit/>
          </a:bodyPr>
          <a:lstStyle/>
          <a:p>
            <a:r>
              <a:rPr kumimoji="1" lang="en-US" altLang="ko-KR" sz="2400" b="1" dirty="0">
                <a:solidFill>
                  <a:schemeClr val="bg1"/>
                </a:solidFill>
              </a:rPr>
              <a:t>1.</a:t>
            </a:r>
            <a:r>
              <a:rPr kumimoji="1" lang="ko-KR" altLang="en-US" sz="2400" b="1" dirty="0">
                <a:solidFill>
                  <a:schemeClr val="bg1"/>
                </a:solidFill>
              </a:rPr>
              <a:t> </a:t>
            </a:r>
            <a:r>
              <a:rPr kumimoji="1" lang="en-US" altLang="ko-KR" sz="2400" b="1" dirty="0">
                <a:solidFill>
                  <a:schemeClr val="bg1"/>
                </a:solidFill>
              </a:rPr>
              <a:t>2</a:t>
            </a:r>
            <a:r>
              <a:rPr kumimoji="1" lang="ko-KR" altLang="en-US" sz="2400" b="1" dirty="0">
                <a:solidFill>
                  <a:schemeClr val="bg1"/>
                </a:solidFill>
              </a:rPr>
              <a:t>학기 수강 신청에 대한 기본 안내 사항</a:t>
            </a:r>
          </a:p>
          <a:p>
            <a:r>
              <a:rPr kumimoji="1" lang="ko-KR" altLang="en-US" sz="2400" b="1" dirty="0">
                <a:solidFill>
                  <a:schemeClr val="bg1"/>
                </a:solidFill>
              </a:rPr>
              <a:t> </a:t>
            </a:r>
            <a:r>
              <a:rPr kumimoji="1" lang="en-US" altLang="ko-KR" sz="2400" b="1" dirty="0">
                <a:solidFill>
                  <a:schemeClr val="bg1"/>
                </a:solidFill>
              </a:rPr>
              <a:t>   </a:t>
            </a:r>
            <a:r>
              <a:rPr kumimoji="1" lang="zh-CN" altLang="ko-KR" sz="2400" b="1" dirty="0">
                <a:solidFill>
                  <a:schemeClr val="bg1"/>
                </a:solidFill>
              </a:rPr>
              <a:t>第</a:t>
            </a:r>
            <a:r>
              <a:rPr kumimoji="1" lang="en-US" altLang="zh-CN" sz="2400" b="1" dirty="0">
                <a:solidFill>
                  <a:schemeClr val="bg1"/>
                </a:solidFill>
              </a:rPr>
              <a:t>2</a:t>
            </a:r>
            <a:r>
              <a:rPr kumimoji="1" lang="zh-CN" altLang="ko-KR" sz="2400" b="1" dirty="0">
                <a:solidFill>
                  <a:schemeClr val="bg1"/>
                </a:solidFill>
              </a:rPr>
              <a:t>学期课程申请基本事项</a:t>
            </a:r>
            <a:r>
              <a:rPr kumimoji="1" lang="ko-KR" altLang="en-US" sz="2400" b="1" dirty="0">
                <a:solidFill>
                  <a:schemeClr val="bg1"/>
                </a:solidFill>
              </a:rPr>
              <a: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모서리가 둥근 직사각형 6"/>
          <p:cNvSpPr/>
          <p:nvPr/>
        </p:nvSpPr>
        <p:spPr>
          <a:xfrm>
            <a:off x="134754" y="79022"/>
            <a:ext cx="11921779" cy="1061156"/>
          </a:xfrm>
          <a:prstGeom prst="roundRect">
            <a:avLst>
              <a:gd name="adj" fmla="val 850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5" name="TextBox 4"/>
          <p:cNvSpPr txBox="1"/>
          <p:nvPr/>
        </p:nvSpPr>
        <p:spPr>
          <a:xfrm>
            <a:off x="322387" y="286434"/>
            <a:ext cx="10724445" cy="645160"/>
          </a:xfrm>
          <a:prstGeom prst="rect">
            <a:avLst/>
          </a:prstGeom>
          <a:noFill/>
        </p:spPr>
        <p:txBody>
          <a:bodyPr wrap="square" rtlCol="0">
            <a:spAutoFit/>
          </a:bodyPr>
          <a:lstStyle/>
          <a:p>
            <a:r>
              <a:rPr kumimoji="1" lang="en-US" altLang="ko-KR" sz="3600" b="1" dirty="0">
                <a:solidFill>
                  <a:schemeClr val="bg1"/>
                </a:solidFill>
              </a:rPr>
              <a:t>3.</a:t>
            </a:r>
            <a:r>
              <a:rPr kumimoji="1" lang="ko-KR" altLang="en-US" sz="3600" b="1" dirty="0">
                <a:solidFill>
                  <a:schemeClr val="bg1"/>
                </a:solidFill>
              </a:rPr>
              <a:t> </a:t>
            </a:r>
            <a:r>
              <a:rPr kumimoji="1" lang="zh-CN" altLang="ko-KR" sz="3600" b="1" dirty="0">
                <a:solidFill>
                  <a:schemeClr val="bg1"/>
                </a:solidFill>
              </a:rPr>
              <a:t>科目介绍</a:t>
            </a:r>
            <a:r>
              <a:rPr kumimoji="1" lang="ko-KR" altLang="en-US" sz="3600" b="1" dirty="0">
                <a:solidFill>
                  <a:schemeClr val="bg1"/>
                </a:solidFill>
              </a:rPr>
              <a:t> </a:t>
            </a:r>
          </a:p>
        </p:txBody>
      </p:sp>
      <p:graphicFrame>
        <p:nvGraphicFramePr>
          <p:cNvPr id="2" name="표 1"/>
          <p:cNvGraphicFramePr>
            <a:graphicFrameLocks noGrp="1"/>
          </p:cNvGraphicFramePr>
          <p:nvPr/>
        </p:nvGraphicFramePr>
        <p:xfrm>
          <a:off x="511206" y="1422310"/>
          <a:ext cx="11042361" cy="5102059"/>
        </p:xfrm>
        <a:graphic>
          <a:graphicData uri="http://schemas.openxmlformats.org/drawingml/2006/table">
            <a:tbl>
              <a:tblPr firstRow="1" bandRow="1">
                <a:tableStyleId>{D7AC3CCA-C797-4891-BE02-D94E43425B78}</a:tableStyleId>
              </a:tblPr>
              <a:tblGrid>
                <a:gridCol w="1972502">
                  <a:extLst>
                    <a:ext uri="{9D8B030D-6E8A-4147-A177-3AD203B41FA5}">
                      <a16:colId xmlns:a16="http://schemas.microsoft.com/office/drawing/2014/main" val="20000"/>
                    </a:ext>
                  </a:extLst>
                </a:gridCol>
                <a:gridCol w="9069859">
                  <a:extLst>
                    <a:ext uri="{9D8B030D-6E8A-4147-A177-3AD203B41FA5}">
                      <a16:colId xmlns:a16="http://schemas.microsoft.com/office/drawing/2014/main" val="20001"/>
                    </a:ext>
                  </a:extLst>
                </a:gridCol>
              </a:tblGrid>
              <a:tr h="763650">
                <a:tc>
                  <a:txBody>
                    <a:bodyPr/>
                    <a:lstStyle/>
                    <a:p>
                      <a:pPr algn="ctr" latinLnBrk="1"/>
                      <a:r>
                        <a:rPr lang="zh-CN" altLang="ko-KR" dirty="0"/>
                        <a:t>科目名</a:t>
                      </a:r>
                    </a:p>
                  </a:txBody>
                  <a:tcPr anchor="ctr"/>
                </a:tc>
                <a:tc>
                  <a:txBody>
                    <a:bodyPr/>
                    <a:lstStyle/>
                    <a:p>
                      <a:pPr algn="l" latinLnBrk="1"/>
                      <a:r>
                        <a:rPr lang="en-US" altLang="ko-KR" dirty="0"/>
                        <a:t>(12)</a:t>
                      </a:r>
                      <a:r>
                        <a:rPr lang="ko-KR" altLang="en-US" dirty="0"/>
                        <a:t> </a:t>
                      </a:r>
                      <a:r>
                        <a:rPr lang="zh-CN" altLang="ko-KR" dirty="0"/>
                        <a:t>艺术歌曲文学</a:t>
                      </a:r>
                    </a:p>
                  </a:txBody>
                  <a:tcPr anchor="ctr"/>
                </a:tc>
                <a:extLst>
                  <a:ext uri="{0D108BD9-81ED-4DB2-BD59-A6C34878D82A}">
                    <a16:rowId xmlns:a16="http://schemas.microsoft.com/office/drawing/2014/main" val="10000"/>
                  </a:ext>
                </a:extLst>
              </a:tr>
              <a:tr h="1283809">
                <a:tc>
                  <a:txBody>
                    <a:bodyPr/>
                    <a:lstStyle/>
                    <a:p>
                      <a:pPr algn="ctr" latinLnBrk="1"/>
                      <a:r>
                        <a:rPr lang="zh-CN" altLang="ko-KR" dirty="0"/>
                        <a:t>科目简介</a:t>
                      </a:r>
                    </a:p>
                  </a:txBody>
                  <a:tcPr anchor="ctr"/>
                </a:tc>
                <a:tc>
                  <a:txBody>
                    <a:bodyPr/>
                    <a:lstStyle/>
                    <a:p>
                      <a:pPr algn="l" latinLnBrk="1"/>
                      <a:r>
                        <a:rPr lang="zh-CN" altLang="en-US" spc="-150" dirty="0"/>
                        <a:t>本课程探讨意大利、德国、法国和俄罗斯等欧洲主要国家的艺术歌曲文学，旨在培养学生对其语言、诗歌和音乐风格的综合理解和分析能力。通过集中学习具有代表性的作曲家和诗人的作品，学生将研究各个时期艺术歌曲的特点，并加深其作为声乐专业学生的诠释和表现能力。</a:t>
                      </a:r>
                    </a:p>
                  </a:txBody>
                  <a:tcPr anchor="ctr"/>
                </a:tc>
                <a:extLst>
                  <a:ext uri="{0D108BD9-81ED-4DB2-BD59-A6C34878D82A}">
                    <a16:rowId xmlns:a16="http://schemas.microsoft.com/office/drawing/2014/main" val="10001"/>
                  </a:ext>
                </a:extLst>
              </a:tr>
              <a:tr h="763650">
                <a:tc>
                  <a:txBody>
                    <a:bodyPr/>
                    <a:lstStyle/>
                    <a:p>
                      <a:pPr algn="ctr" latinLnBrk="1"/>
                      <a:r>
                        <a:rPr lang="zh-CN" altLang="ko-KR" dirty="0"/>
                        <a:t>教授介绍</a:t>
                      </a:r>
                      <a:r>
                        <a:rPr lang="ko-KR" altLang="en-US" dirty="0"/>
                        <a:t> </a:t>
                      </a:r>
                    </a:p>
                  </a:txBody>
                  <a:tcPr anchor="ctr"/>
                </a:tc>
                <a:tc>
                  <a:txBody>
                    <a:bodyPr/>
                    <a:lstStyle/>
                    <a:p>
                      <a:pPr latinLnBrk="1"/>
                      <a:r>
                        <a:rPr lang="ko-KR" altLang="en-US" dirty="0" err="1"/>
                        <a:t>김보람</a:t>
                      </a:r>
                      <a:r>
                        <a:rPr lang="ko-KR" altLang="en-US" dirty="0"/>
                        <a:t> 교수 </a:t>
                      </a:r>
                      <a:r>
                        <a:rPr lang="zh-CN" altLang="ko-KR" sz="1800" dirty="0">
                          <a:sym typeface="+mn-ea"/>
                        </a:rPr>
                        <a:t>加图立大学</a:t>
                      </a:r>
                      <a:r>
                        <a:rPr lang="en-US" altLang="zh-CN" sz="1800" dirty="0">
                          <a:sym typeface="+mn-ea"/>
                        </a:rPr>
                        <a:t> </a:t>
                      </a:r>
                      <a:r>
                        <a:rPr lang="zh-CN" altLang="en-US" sz="1800" dirty="0">
                          <a:sym typeface="+mn-ea"/>
                        </a:rPr>
                        <a:t>艺术媒体融合学科</a:t>
                      </a:r>
                      <a:r>
                        <a:rPr lang="en-US" altLang="zh-CN" sz="1800" dirty="0">
                          <a:sym typeface="+mn-ea"/>
                        </a:rPr>
                        <a:t> </a:t>
                      </a:r>
                      <a:r>
                        <a:rPr lang="zh-CN" altLang="en-US" sz="1800" dirty="0">
                          <a:sym typeface="+mn-ea"/>
                        </a:rPr>
                        <a:t>声乐专业教授</a:t>
                      </a:r>
                      <a:endParaRPr lang="ko-KR" altLang="en-US" dirty="0"/>
                    </a:p>
                  </a:txBody>
                  <a:tcPr anchor="ctr"/>
                </a:tc>
                <a:extLst>
                  <a:ext uri="{0D108BD9-81ED-4DB2-BD59-A6C34878D82A}">
                    <a16:rowId xmlns:a16="http://schemas.microsoft.com/office/drawing/2014/main" val="10002"/>
                  </a:ext>
                </a:extLst>
              </a:tr>
              <a:tr h="763650">
                <a:tc>
                  <a:txBody>
                    <a:bodyPr/>
                    <a:lstStyle/>
                    <a:p>
                      <a:pPr algn="ctr" latinLnBrk="1"/>
                      <a:r>
                        <a:rPr lang="zh-CN" altLang="ko-KR" dirty="0"/>
                        <a:t>课程时间</a:t>
                      </a:r>
                    </a:p>
                  </a:txBody>
                  <a:tcPr anchor="ctr"/>
                </a:tc>
                <a:tc>
                  <a:txBody>
                    <a:bodyPr/>
                    <a:lstStyle/>
                    <a:p>
                      <a:pPr latinLnBrk="1"/>
                      <a:r>
                        <a:rPr lang="zh-CN" altLang="ko-KR" dirty="0"/>
                        <a:t>每周二</a:t>
                      </a:r>
                      <a:r>
                        <a:rPr lang="ko-KR" altLang="en-US" dirty="0"/>
                        <a:t> </a:t>
                      </a:r>
                      <a:r>
                        <a:rPr lang="en-US" altLang="ko-KR" dirty="0"/>
                        <a:t>13:00-16:00</a:t>
                      </a:r>
                      <a:endParaRPr lang="ko-KR" altLang="en-US" dirty="0"/>
                    </a:p>
                  </a:txBody>
                  <a:tcPr anchor="ctr"/>
                </a:tc>
                <a:extLst>
                  <a:ext uri="{0D108BD9-81ED-4DB2-BD59-A6C34878D82A}">
                    <a16:rowId xmlns:a16="http://schemas.microsoft.com/office/drawing/2014/main" val="10003"/>
                  </a:ext>
                </a:extLst>
              </a:tr>
              <a:tr h="763650">
                <a:tc>
                  <a:txBody>
                    <a:bodyPr/>
                    <a:lstStyle/>
                    <a:p>
                      <a:pPr algn="ctr" latinLnBrk="1"/>
                      <a:r>
                        <a:rPr lang="zh-CN" altLang="ko-KR" dirty="0"/>
                        <a:t>听课对象</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zh-CN" altLang="ko-KR" sz="1800" dirty="0">
                          <a:solidFill>
                            <a:srgbClr val="0070C0"/>
                          </a:solidFill>
                          <a:sym typeface="+mn-ea"/>
                        </a:rPr>
                        <a:t>专业选修科目</a:t>
                      </a:r>
                      <a:r>
                        <a:rPr lang="ko-KR" altLang="en-US" sz="1800" dirty="0">
                          <a:solidFill>
                            <a:srgbClr val="0070C0"/>
                          </a:solidFill>
                          <a:sym typeface="+mn-ea"/>
                        </a:rPr>
                        <a:t> </a:t>
                      </a:r>
                      <a:r>
                        <a:rPr lang="en-US" altLang="ko-KR" sz="1800" dirty="0">
                          <a:solidFill>
                            <a:schemeClr val="tx1"/>
                          </a:solidFill>
                          <a:sym typeface="+mn-ea"/>
                        </a:rPr>
                        <a:t>(</a:t>
                      </a:r>
                      <a:r>
                        <a:rPr lang="zh-CN" altLang="ko-KR" sz="1800" dirty="0">
                          <a:sym typeface="+mn-ea"/>
                        </a:rPr>
                        <a:t>声乐专业</a:t>
                      </a:r>
                      <a:r>
                        <a:rPr lang="en-US" altLang="ko-KR" sz="1800" dirty="0">
                          <a:sym typeface="+mn-ea"/>
                        </a:rPr>
                        <a:t>),</a:t>
                      </a:r>
                      <a:r>
                        <a:rPr lang="ko-KR" altLang="en-US" sz="1800" dirty="0">
                          <a:sym typeface="+mn-ea"/>
                        </a:rPr>
                        <a:t> </a:t>
                      </a:r>
                      <a:r>
                        <a:rPr lang="zh-CN" altLang="ko-KR" sz="1800" dirty="0" err="1">
                          <a:solidFill>
                            <a:srgbClr val="FF0000"/>
                          </a:solidFill>
                          <a:sym typeface="+mn-ea"/>
                        </a:rPr>
                        <a:t>硕士生</a:t>
                      </a:r>
                      <a:r>
                        <a:rPr lang="en-US" altLang="zh-CN" sz="1800" dirty="0" err="1">
                          <a:solidFill>
                            <a:srgbClr val="FF0000"/>
                          </a:solidFill>
                          <a:sym typeface="+mn-ea"/>
                        </a:rPr>
                        <a:t>，</a:t>
                      </a:r>
                      <a:r>
                        <a:rPr lang="zh-CN" altLang="en-US" sz="1800" dirty="0" err="1">
                          <a:solidFill>
                            <a:srgbClr val="FF0000"/>
                          </a:solidFill>
                          <a:sym typeface="+mn-ea"/>
                        </a:rPr>
                        <a:t>硕博连读生</a:t>
                      </a:r>
                      <a:endParaRPr lang="en-US" altLang="ko-KR" sz="1800" dirty="0">
                        <a:solidFill>
                          <a:srgbClr val="FF0000"/>
                        </a:solidFill>
                      </a:endParaRPr>
                    </a:p>
                    <a:p>
                      <a:pPr marL="0" marR="0" lvl="0" indent="0" algn="l" defTabSz="914400" rtl="0" eaLnBrk="1" fontAlgn="auto" latinLnBrk="1" hangingPunct="1">
                        <a:lnSpc>
                          <a:spcPct val="100000"/>
                        </a:lnSpc>
                        <a:spcBef>
                          <a:spcPts val="0"/>
                        </a:spcBef>
                        <a:spcAft>
                          <a:spcPts val="0"/>
                        </a:spcAft>
                        <a:buClrTx/>
                        <a:buSzTx/>
                        <a:buFontTx/>
                        <a:buNone/>
                        <a:defRPr/>
                      </a:pPr>
                      <a:r>
                        <a:rPr lang="zh-CN" altLang="en-US" sz="1800" dirty="0">
                          <a:solidFill>
                            <a:srgbClr val="FF0000"/>
                          </a:solidFill>
                          <a:sym typeface="+mn-ea"/>
                        </a:rPr>
                        <a:t>如果博士生选修这门课，无法被认证为专业选修课程学分</a:t>
                      </a:r>
                      <a:endParaRPr lang="ko-KR" altLang="en-US" dirty="0">
                        <a:solidFill>
                          <a:srgbClr val="FF0000"/>
                        </a:solidFill>
                      </a:endParaRPr>
                    </a:p>
                  </a:txBody>
                  <a:tcPr anchor="ctr"/>
                </a:tc>
                <a:extLst>
                  <a:ext uri="{0D108BD9-81ED-4DB2-BD59-A6C34878D82A}">
                    <a16:rowId xmlns:a16="http://schemas.microsoft.com/office/drawing/2014/main" val="10004"/>
                  </a:ext>
                </a:extLst>
              </a:tr>
              <a:tr h="763650">
                <a:tc>
                  <a:txBody>
                    <a:bodyPr/>
                    <a:lstStyle/>
                    <a:p>
                      <a:pPr algn="ctr" latinLnBrk="1"/>
                      <a:r>
                        <a:rPr lang="zh-CN" altLang="ko-KR" dirty="0"/>
                        <a:t>其他</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endParaRPr lang="en-US" altLang="ko-KR" dirty="0"/>
                    </a:p>
                  </a:txBody>
                  <a:tcPr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모서리가 둥근 직사각형 6"/>
          <p:cNvSpPr/>
          <p:nvPr/>
        </p:nvSpPr>
        <p:spPr>
          <a:xfrm>
            <a:off x="134754" y="79022"/>
            <a:ext cx="11921779" cy="1061156"/>
          </a:xfrm>
          <a:prstGeom prst="roundRect">
            <a:avLst>
              <a:gd name="adj" fmla="val 850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5" name="TextBox 4"/>
          <p:cNvSpPr txBox="1"/>
          <p:nvPr/>
        </p:nvSpPr>
        <p:spPr>
          <a:xfrm>
            <a:off x="322387" y="286434"/>
            <a:ext cx="10724445" cy="646331"/>
          </a:xfrm>
          <a:prstGeom prst="rect">
            <a:avLst/>
          </a:prstGeom>
          <a:noFill/>
        </p:spPr>
        <p:txBody>
          <a:bodyPr wrap="square" rtlCol="0">
            <a:spAutoFit/>
          </a:bodyPr>
          <a:lstStyle/>
          <a:p>
            <a:r>
              <a:rPr kumimoji="1" lang="en-US" altLang="ko-KR" sz="3600" b="1" dirty="0">
                <a:solidFill>
                  <a:schemeClr val="bg1"/>
                </a:solidFill>
              </a:rPr>
              <a:t>3.</a:t>
            </a:r>
            <a:r>
              <a:rPr kumimoji="1" lang="ko-KR" altLang="en-US" sz="3600" b="1" dirty="0">
                <a:solidFill>
                  <a:schemeClr val="bg1"/>
                </a:solidFill>
              </a:rPr>
              <a:t> 교과목 소개 </a:t>
            </a:r>
          </a:p>
        </p:txBody>
      </p:sp>
      <p:graphicFrame>
        <p:nvGraphicFramePr>
          <p:cNvPr id="2" name="표 1"/>
          <p:cNvGraphicFramePr>
            <a:graphicFrameLocks noGrp="1"/>
          </p:cNvGraphicFramePr>
          <p:nvPr/>
        </p:nvGraphicFramePr>
        <p:xfrm>
          <a:off x="511206" y="1332334"/>
          <a:ext cx="11042361" cy="5432040"/>
        </p:xfrm>
        <a:graphic>
          <a:graphicData uri="http://schemas.openxmlformats.org/drawingml/2006/table">
            <a:tbl>
              <a:tblPr firstRow="1" bandRow="1">
                <a:tableStyleId>{D7AC3CCA-C797-4891-BE02-D94E43425B78}</a:tableStyleId>
              </a:tblPr>
              <a:tblGrid>
                <a:gridCol w="1972502">
                  <a:extLst>
                    <a:ext uri="{9D8B030D-6E8A-4147-A177-3AD203B41FA5}">
                      <a16:colId xmlns:a16="http://schemas.microsoft.com/office/drawing/2014/main" val="20000"/>
                    </a:ext>
                  </a:extLst>
                </a:gridCol>
                <a:gridCol w="9069859">
                  <a:extLst>
                    <a:ext uri="{9D8B030D-6E8A-4147-A177-3AD203B41FA5}">
                      <a16:colId xmlns:a16="http://schemas.microsoft.com/office/drawing/2014/main" val="20001"/>
                    </a:ext>
                  </a:extLst>
                </a:gridCol>
              </a:tblGrid>
              <a:tr h="763650">
                <a:tc>
                  <a:txBody>
                    <a:bodyPr/>
                    <a:lstStyle/>
                    <a:p>
                      <a:pPr algn="ctr" latinLnBrk="1"/>
                      <a:r>
                        <a:rPr lang="ko-KR" altLang="en-US" dirty="0"/>
                        <a:t>교과목 명 </a:t>
                      </a:r>
                    </a:p>
                  </a:txBody>
                  <a:tcPr anchor="ctr"/>
                </a:tc>
                <a:tc>
                  <a:txBody>
                    <a:bodyPr/>
                    <a:lstStyle/>
                    <a:p>
                      <a:pPr algn="l" latinLnBrk="1"/>
                      <a:r>
                        <a:rPr lang="en-US" altLang="ko-KR" dirty="0"/>
                        <a:t>(13)</a:t>
                      </a:r>
                      <a:r>
                        <a:rPr lang="ko-KR" altLang="en-US" dirty="0"/>
                        <a:t> 공연제작워크숍 </a:t>
                      </a:r>
                      <a:r>
                        <a:rPr lang="en-US" altLang="ko-KR" dirty="0"/>
                        <a:t>1</a:t>
                      </a:r>
                      <a:r>
                        <a:rPr lang="ko-KR" altLang="en-US" dirty="0"/>
                        <a:t> </a:t>
                      </a:r>
                    </a:p>
                  </a:txBody>
                  <a:tcPr anchor="ctr"/>
                </a:tc>
                <a:extLst>
                  <a:ext uri="{0D108BD9-81ED-4DB2-BD59-A6C34878D82A}">
                    <a16:rowId xmlns:a16="http://schemas.microsoft.com/office/drawing/2014/main" val="10000"/>
                  </a:ext>
                </a:extLst>
              </a:tr>
              <a:tr h="1283809">
                <a:tc>
                  <a:txBody>
                    <a:bodyPr/>
                    <a:lstStyle/>
                    <a:p>
                      <a:pPr algn="ctr" latinLnBrk="1"/>
                      <a:r>
                        <a:rPr lang="ko-KR" altLang="en-US" dirty="0"/>
                        <a:t>교과목 간략 소개</a:t>
                      </a:r>
                    </a:p>
                  </a:txBody>
                  <a:tcPr anchor="ctr"/>
                </a:tc>
                <a:tc>
                  <a:txBody>
                    <a:bodyPr/>
                    <a:lstStyle/>
                    <a:p>
                      <a:pPr algn="l" latinLnBrk="1"/>
                      <a:r>
                        <a:rPr lang="ko-KR" altLang="en-US" dirty="0"/>
                        <a:t>본 교과목은 오페라 </a:t>
                      </a:r>
                      <a:r>
                        <a:rPr lang="en-US" altLang="ko-KR" dirty="0"/>
                        <a:t>&lt;</a:t>
                      </a:r>
                      <a:r>
                        <a:rPr lang="ko-KR" altLang="en-US" dirty="0"/>
                        <a:t>카르멘</a:t>
                      </a:r>
                      <a:r>
                        <a:rPr lang="en-US" altLang="ko-KR" dirty="0"/>
                        <a:t>&gt;</a:t>
                      </a:r>
                      <a:r>
                        <a:rPr lang="ko-KR" altLang="en-US" dirty="0"/>
                        <a:t>과 다른 주요 오페라 작품의 대표적인 장면</a:t>
                      </a:r>
                      <a:r>
                        <a:rPr lang="en-US" altLang="ko-KR" dirty="0"/>
                        <a:t>(</a:t>
                      </a:r>
                      <a:r>
                        <a:rPr lang="ko-KR" altLang="en-US" dirty="0"/>
                        <a:t>씬</a:t>
                      </a:r>
                      <a:r>
                        <a:rPr lang="en-US" altLang="ko-KR" dirty="0"/>
                        <a:t>)</a:t>
                      </a:r>
                      <a:r>
                        <a:rPr lang="ko-KR" altLang="en-US" dirty="0"/>
                        <a:t>들을 중심으로</a:t>
                      </a:r>
                      <a:r>
                        <a:rPr lang="en-US" altLang="ko-KR" dirty="0"/>
                        <a:t>, </a:t>
                      </a:r>
                      <a:r>
                        <a:rPr lang="ko-KR" altLang="en-US" dirty="0"/>
                        <a:t>공연 제작의 과정을 실습하고 실제로 무대에서 실연하는 워크숍이다</a:t>
                      </a:r>
                      <a:r>
                        <a:rPr lang="en-US" altLang="ko-KR" dirty="0"/>
                        <a:t>. </a:t>
                      </a:r>
                      <a:r>
                        <a:rPr lang="ko-KR" altLang="en-US" dirty="0"/>
                        <a:t>작품 분석</a:t>
                      </a:r>
                      <a:r>
                        <a:rPr lang="en-US" altLang="ko-KR" dirty="0"/>
                        <a:t>, </a:t>
                      </a:r>
                      <a:r>
                        <a:rPr lang="ko-KR" altLang="en-US" dirty="0"/>
                        <a:t>장면별 연출 계획 수립</a:t>
                      </a:r>
                      <a:r>
                        <a:rPr lang="en-US" altLang="ko-KR" dirty="0"/>
                        <a:t>, </a:t>
                      </a:r>
                      <a:r>
                        <a:rPr lang="ko-KR" altLang="en-US" dirty="0"/>
                        <a:t>무대</a:t>
                      </a:r>
                      <a:r>
                        <a:rPr lang="en-US" altLang="ko-KR" dirty="0"/>
                        <a:t>·</a:t>
                      </a:r>
                      <a:r>
                        <a:rPr lang="ko-KR" altLang="en-US" dirty="0"/>
                        <a:t>의상</a:t>
                      </a:r>
                      <a:r>
                        <a:rPr lang="en-US" altLang="ko-KR" dirty="0"/>
                        <a:t>·</a:t>
                      </a:r>
                      <a:r>
                        <a:rPr lang="ko-KR" altLang="en-US" dirty="0"/>
                        <a:t>음악 연습 및 공연까지의 과정을 직접 체험하며</a:t>
                      </a:r>
                      <a:r>
                        <a:rPr lang="en-US" altLang="ko-KR" dirty="0"/>
                        <a:t>, </a:t>
                      </a:r>
                      <a:r>
                        <a:rPr lang="ko-KR" altLang="en-US" dirty="0"/>
                        <a:t>공연 제작에 필요한 기획</a:t>
                      </a:r>
                      <a:r>
                        <a:rPr lang="en-US" altLang="ko-KR" dirty="0"/>
                        <a:t>, </a:t>
                      </a:r>
                      <a:r>
                        <a:rPr lang="ko-KR" altLang="en-US" dirty="0"/>
                        <a:t>협업</a:t>
                      </a:r>
                      <a:r>
                        <a:rPr lang="en-US" altLang="ko-KR" dirty="0"/>
                        <a:t>, </a:t>
                      </a:r>
                      <a:r>
                        <a:rPr lang="ko-KR" altLang="en-US" dirty="0"/>
                        <a:t>운영 능력을 기른다</a:t>
                      </a:r>
                      <a:r>
                        <a:rPr lang="en-US" altLang="ko-KR" dirty="0"/>
                        <a:t>. </a:t>
                      </a:r>
                      <a:r>
                        <a:rPr lang="ko-KR" altLang="en-US" dirty="0"/>
                        <a:t>학생들은 각자의 전공과 역할에 따라 장면을 맡아 준비하고 발표하며</a:t>
                      </a:r>
                      <a:r>
                        <a:rPr lang="en-US" altLang="ko-KR" dirty="0"/>
                        <a:t>, </a:t>
                      </a:r>
                      <a:r>
                        <a:rPr lang="ko-KR" altLang="en-US" dirty="0"/>
                        <a:t>창의적 문제 해결 능력</a:t>
                      </a:r>
                      <a:r>
                        <a:rPr lang="en-US" altLang="ko-KR" dirty="0"/>
                        <a:t>,</a:t>
                      </a:r>
                      <a:r>
                        <a:rPr lang="ko-KR" altLang="en-US" dirty="0"/>
                        <a:t> 실무 역량을 함께 발전시킨다</a:t>
                      </a:r>
                      <a:r>
                        <a:rPr lang="en-US" altLang="ko-KR" dirty="0"/>
                        <a:t>.</a:t>
                      </a:r>
                      <a:endParaRPr lang="ko-KR" altLang="en-US" spc="-150" dirty="0"/>
                    </a:p>
                  </a:txBody>
                  <a:tcPr anchor="ctr"/>
                </a:tc>
                <a:extLst>
                  <a:ext uri="{0D108BD9-81ED-4DB2-BD59-A6C34878D82A}">
                    <a16:rowId xmlns:a16="http://schemas.microsoft.com/office/drawing/2014/main" val="10001"/>
                  </a:ext>
                </a:extLst>
              </a:tr>
              <a:tr h="763650">
                <a:tc>
                  <a:txBody>
                    <a:bodyPr/>
                    <a:lstStyle/>
                    <a:p>
                      <a:pPr algn="ctr" latinLnBrk="1"/>
                      <a:r>
                        <a:rPr lang="ko-KR" altLang="en-US" dirty="0"/>
                        <a:t>담당교수 소개 </a:t>
                      </a:r>
                    </a:p>
                  </a:txBody>
                  <a:tcPr anchor="ctr"/>
                </a:tc>
                <a:tc>
                  <a:txBody>
                    <a:bodyPr/>
                    <a:lstStyle/>
                    <a:p>
                      <a:pPr latinLnBrk="1"/>
                      <a:r>
                        <a:rPr lang="ko-KR" altLang="en-US" dirty="0"/>
                        <a:t>정아영 교수 </a:t>
                      </a:r>
                      <a:r>
                        <a:rPr lang="en-US" altLang="ko-KR" dirty="0"/>
                        <a:t>(</a:t>
                      </a:r>
                      <a:r>
                        <a:rPr lang="ko-KR" altLang="en-US" dirty="0"/>
                        <a:t>가톨릭대학교 예술미디어융합학과 성악전공</a:t>
                      </a:r>
                      <a:r>
                        <a:rPr lang="en-US" altLang="ko-KR" dirty="0"/>
                        <a:t>)</a:t>
                      </a:r>
                      <a:r>
                        <a:rPr lang="ko-KR" altLang="en-US" dirty="0"/>
                        <a:t> </a:t>
                      </a:r>
                    </a:p>
                  </a:txBody>
                  <a:tcPr anchor="ctr"/>
                </a:tc>
                <a:extLst>
                  <a:ext uri="{0D108BD9-81ED-4DB2-BD59-A6C34878D82A}">
                    <a16:rowId xmlns:a16="http://schemas.microsoft.com/office/drawing/2014/main" val="10002"/>
                  </a:ext>
                </a:extLst>
              </a:tr>
              <a:tr h="763650">
                <a:tc>
                  <a:txBody>
                    <a:bodyPr/>
                    <a:lstStyle/>
                    <a:p>
                      <a:pPr algn="ctr" latinLnBrk="1"/>
                      <a:r>
                        <a:rPr lang="ko-KR" altLang="en-US" dirty="0"/>
                        <a:t>수업 시간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ko-KR" altLang="en-US" dirty="0"/>
                        <a:t>화요일 </a:t>
                      </a:r>
                      <a:r>
                        <a:rPr lang="en-US" altLang="ko-KR" dirty="0"/>
                        <a:t>1:00~5:00</a:t>
                      </a:r>
                      <a:r>
                        <a:rPr lang="ko-KR" altLang="en-US" dirty="0"/>
                        <a:t> </a:t>
                      </a:r>
                      <a:r>
                        <a:rPr lang="en-US" altLang="ko-KR" dirty="0"/>
                        <a:t>(12</a:t>
                      </a:r>
                      <a:r>
                        <a:rPr lang="ko-KR" altLang="en-US" dirty="0"/>
                        <a:t>주 </a:t>
                      </a:r>
                      <a:r>
                        <a:rPr lang="ko-KR" altLang="en-US" dirty="0" err="1"/>
                        <a:t>집중이수제</a:t>
                      </a:r>
                      <a:r>
                        <a:rPr lang="en-US" altLang="ko-KR" dirty="0"/>
                        <a:t>)</a:t>
                      </a:r>
                      <a:r>
                        <a:rPr lang="ko-KR" altLang="en-US" dirty="0"/>
                        <a:t> </a:t>
                      </a:r>
                    </a:p>
                  </a:txBody>
                  <a:tcPr anchor="ctr"/>
                </a:tc>
                <a:extLst>
                  <a:ext uri="{0D108BD9-81ED-4DB2-BD59-A6C34878D82A}">
                    <a16:rowId xmlns:a16="http://schemas.microsoft.com/office/drawing/2014/main" val="10003"/>
                  </a:ext>
                </a:extLst>
              </a:tr>
              <a:tr h="763650">
                <a:tc>
                  <a:txBody>
                    <a:bodyPr/>
                    <a:lstStyle/>
                    <a:p>
                      <a:pPr algn="ctr" latinLnBrk="1"/>
                      <a:r>
                        <a:rPr lang="ko-KR" altLang="en-US" dirty="0"/>
                        <a:t>수강 대상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ko-KR" altLang="en-US" dirty="0">
                          <a:solidFill>
                            <a:srgbClr val="0070C0"/>
                          </a:solidFill>
                        </a:rPr>
                        <a:t>전공선택 교과목 </a:t>
                      </a:r>
                      <a:r>
                        <a:rPr lang="en-US" altLang="ko-KR" dirty="0">
                          <a:solidFill>
                            <a:schemeClr val="tx1"/>
                          </a:solidFill>
                        </a:rPr>
                        <a:t>(</a:t>
                      </a:r>
                      <a:r>
                        <a:rPr lang="ko-KR" altLang="en-US" dirty="0"/>
                        <a:t>성악전공</a:t>
                      </a:r>
                      <a:r>
                        <a:rPr lang="en-US" altLang="ko-KR" dirty="0"/>
                        <a:t>),</a:t>
                      </a:r>
                      <a:r>
                        <a:rPr lang="ko-KR" altLang="en-US" dirty="0"/>
                        <a:t> </a:t>
                      </a:r>
                      <a:r>
                        <a:rPr lang="ko-KR" altLang="en-US" dirty="0" err="1">
                          <a:solidFill>
                            <a:srgbClr val="FF0000"/>
                          </a:solidFill>
                        </a:rPr>
                        <a:t>박사생</a:t>
                      </a:r>
                      <a:r>
                        <a:rPr lang="en-US" altLang="ko-KR" dirty="0">
                          <a:solidFill>
                            <a:srgbClr val="FF0000"/>
                          </a:solidFill>
                        </a:rPr>
                        <a:t>,</a:t>
                      </a:r>
                      <a:r>
                        <a:rPr lang="ko-KR" altLang="en-US" dirty="0">
                          <a:solidFill>
                            <a:srgbClr val="FF0000"/>
                          </a:solidFill>
                        </a:rPr>
                        <a:t> </a:t>
                      </a:r>
                      <a:r>
                        <a:rPr lang="ko-KR" altLang="en-US" dirty="0" err="1">
                          <a:solidFill>
                            <a:srgbClr val="FF0000"/>
                          </a:solidFill>
                        </a:rPr>
                        <a:t>석박통합</a:t>
                      </a:r>
                      <a:r>
                        <a:rPr lang="ko-KR" altLang="en-US" dirty="0">
                          <a:solidFill>
                            <a:srgbClr val="FF0000"/>
                          </a:solidFill>
                        </a:rPr>
                        <a:t> 박사과정생 </a:t>
                      </a:r>
                    </a:p>
                  </a:txBody>
                  <a:tcPr anchor="ctr"/>
                </a:tc>
                <a:extLst>
                  <a:ext uri="{0D108BD9-81ED-4DB2-BD59-A6C34878D82A}">
                    <a16:rowId xmlns:a16="http://schemas.microsoft.com/office/drawing/2014/main" val="10004"/>
                  </a:ext>
                </a:extLst>
              </a:tr>
              <a:tr h="763650">
                <a:tc>
                  <a:txBody>
                    <a:bodyPr/>
                    <a:lstStyle/>
                    <a:p>
                      <a:pPr algn="ctr" latinLnBrk="1"/>
                      <a:r>
                        <a:rPr lang="ko-KR" altLang="en-US" dirty="0"/>
                        <a:t>참고 사항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en-US" altLang="ko-KR" dirty="0"/>
                        <a:t>'</a:t>
                      </a:r>
                      <a:r>
                        <a:rPr lang="ko-KR" altLang="en-US" dirty="0"/>
                        <a:t>디지털미디어학과</a:t>
                      </a:r>
                      <a:r>
                        <a:rPr lang="en-US" altLang="ko-KR" dirty="0"/>
                        <a:t>'</a:t>
                      </a:r>
                      <a:r>
                        <a:rPr lang="ko-KR" altLang="en-US" dirty="0"/>
                        <a:t>에 우리 학과 성악전공 박사과정생을 위해 개설되는 교과목으로 성악전공 박사과정생만 신청하시기 바랍니다</a:t>
                      </a:r>
                      <a:r>
                        <a:rPr lang="en-US" altLang="ko-KR" dirty="0"/>
                        <a:t>.</a:t>
                      </a:r>
                      <a:r>
                        <a:rPr lang="ko-KR" altLang="en-US" dirty="0"/>
                        <a:t> </a:t>
                      </a:r>
                      <a:endParaRPr lang="en-US" altLang="ko-KR" dirty="0"/>
                    </a:p>
                    <a:p>
                      <a:pPr marL="0" marR="0" lvl="0" indent="0" algn="l" defTabSz="914400" rtl="0" eaLnBrk="1" fontAlgn="auto" latinLnBrk="1" hangingPunct="1">
                        <a:lnSpc>
                          <a:spcPct val="100000"/>
                        </a:lnSpc>
                        <a:spcBef>
                          <a:spcPts val="0"/>
                        </a:spcBef>
                        <a:spcAft>
                          <a:spcPts val="0"/>
                        </a:spcAft>
                        <a:buClrTx/>
                        <a:buSzTx/>
                        <a:buFontTx/>
                        <a:buNone/>
                        <a:defRPr/>
                      </a:pPr>
                      <a:r>
                        <a:rPr lang="en-US" altLang="ko-KR" dirty="0"/>
                        <a:t>[</a:t>
                      </a:r>
                      <a:r>
                        <a:rPr lang="ko-KR" altLang="en-US" dirty="0"/>
                        <a:t>공연제작워크숍</a:t>
                      </a:r>
                      <a:r>
                        <a:rPr lang="en-US" altLang="ko-KR" dirty="0"/>
                        <a:t> 2]</a:t>
                      </a:r>
                      <a:r>
                        <a:rPr lang="ko-KR" altLang="en-US" dirty="0"/>
                        <a:t>와 중복 수강 불가 </a:t>
                      </a:r>
                      <a:endParaRPr lang="en-US" altLang="ko-KR" dirty="0"/>
                    </a:p>
                  </a:txBody>
                  <a:tcPr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모서리가 둥근 직사각형 6"/>
          <p:cNvSpPr/>
          <p:nvPr/>
        </p:nvSpPr>
        <p:spPr>
          <a:xfrm>
            <a:off x="134754" y="79022"/>
            <a:ext cx="11921779" cy="1061156"/>
          </a:xfrm>
          <a:prstGeom prst="roundRect">
            <a:avLst>
              <a:gd name="adj" fmla="val 850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5" name="TextBox 4"/>
          <p:cNvSpPr txBox="1"/>
          <p:nvPr/>
        </p:nvSpPr>
        <p:spPr>
          <a:xfrm>
            <a:off x="322387" y="286434"/>
            <a:ext cx="10724445" cy="645160"/>
          </a:xfrm>
          <a:prstGeom prst="rect">
            <a:avLst/>
          </a:prstGeom>
          <a:noFill/>
        </p:spPr>
        <p:txBody>
          <a:bodyPr wrap="square" rtlCol="0">
            <a:spAutoFit/>
          </a:bodyPr>
          <a:lstStyle/>
          <a:p>
            <a:r>
              <a:rPr kumimoji="1" lang="en-US" altLang="ko-KR" sz="3600" b="1" dirty="0">
                <a:solidFill>
                  <a:schemeClr val="bg1"/>
                </a:solidFill>
              </a:rPr>
              <a:t>3.</a:t>
            </a:r>
            <a:r>
              <a:rPr kumimoji="1" lang="ko-KR" altLang="en-US" sz="3600" b="1" dirty="0">
                <a:solidFill>
                  <a:schemeClr val="bg1"/>
                </a:solidFill>
              </a:rPr>
              <a:t> </a:t>
            </a:r>
            <a:r>
              <a:rPr kumimoji="1" lang="zh-CN" altLang="ko-KR" sz="3600" b="1" dirty="0">
                <a:solidFill>
                  <a:schemeClr val="bg1"/>
                </a:solidFill>
              </a:rPr>
              <a:t>科目介绍</a:t>
            </a:r>
          </a:p>
        </p:txBody>
      </p:sp>
      <p:graphicFrame>
        <p:nvGraphicFramePr>
          <p:cNvPr id="2" name="표 1"/>
          <p:cNvGraphicFramePr>
            <a:graphicFrameLocks noGrp="1"/>
          </p:cNvGraphicFramePr>
          <p:nvPr/>
        </p:nvGraphicFramePr>
        <p:xfrm>
          <a:off x="511206" y="1422310"/>
          <a:ext cx="11042361" cy="5252809"/>
        </p:xfrm>
        <a:graphic>
          <a:graphicData uri="http://schemas.openxmlformats.org/drawingml/2006/table">
            <a:tbl>
              <a:tblPr firstRow="1" bandRow="1">
                <a:tableStyleId>{D7AC3CCA-C797-4891-BE02-D94E43425B78}</a:tableStyleId>
              </a:tblPr>
              <a:tblGrid>
                <a:gridCol w="1972502">
                  <a:extLst>
                    <a:ext uri="{9D8B030D-6E8A-4147-A177-3AD203B41FA5}">
                      <a16:colId xmlns:a16="http://schemas.microsoft.com/office/drawing/2014/main" val="20000"/>
                    </a:ext>
                  </a:extLst>
                </a:gridCol>
                <a:gridCol w="9069859">
                  <a:extLst>
                    <a:ext uri="{9D8B030D-6E8A-4147-A177-3AD203B41FA5}">
                      <a16:colId xmlns:a16="http://schemas.microsoft.com/office/drawing/2014/main" val="20001"/>
                    </a:ext>
                  </a:extLst>
                </a:gridCol>
              </a:tblGrid>
              <a:tr h="763650">
                <a:tc>
                  <a:txBody>
                    <a:bodyPr/>
                    <a:lstStyle/>
                    <a:p>
                      <a:pPr algn="ctr" latinLnBrk="1"/>
                      <a:r>
                        <a:rPr lang="zh-CN" altLang="ko-KR" dirty="0"/>
                        <a:t>科目名</a:t>
                      </a:r>
                    </a:p>
                  </a:txBody>
                  <a:tcPr anchor="ctr"/>
                </a:tc>
                <a:tc>
                  <a:txBody>
                    <a:bodyPr/>
                    <a:lstStyle/>
                    <a:p>
                      <a:pPr algn="l" latinLnBrk="1"/>
                      <a:r>
                        <a:rPr lang="en-US" altLang="ko-KR" dirty="0"/>
                        <a:t>(13)</a:t>
                      </a:r>
                      <a:r>
                        <a:rPr lang="ko-KR" altLang="en-US" dirty="0"/>
                        <a:t> </a:t>
                      </a:r>
                      <a:r>
                        <a:rPr lang="zh-CN" altLang="ko-KR" dirty="0"/>
                        <a:t>公演制作研讨会</a:t>
                      </a:r>
                      <a:r>
                        <a:rPr lang="ko-KR" altLang="en-US" dirty="0"/>
                        <a:t> </a:t>
                      </a:r>
                      <a:r>
                        <a:rPr lang="en-US" altLang="ko-KR" dirty="0"/>
                        <a:t>1</a:t>
                      </a:r>
                      <a:r>
                        <a:rPr lang="ko-KR" altLang="en-US" dirty="0"/>
                        <a:t> </a:t>
                      </a:r>
                    </a:p>
                  </a:txBody>
                  <a:tcPr anchor="ctr"/>
                </a:tc>
                <a:extLst>
                  <a:ext uri="{0D108BD9-81ED-4DB2-BD59-A6C34878D82A}">
                    <a16:rowId xmlns:a16="http://schemas.microsoft.com/office/drawing/2014/main" val="10000"/>
                  </a:ext>
                </a:extLst>
              </a:tr>
              <a:tr h="1283809">
                <a:tc>
                  <a:txBody>
                    <a:bodyPr/>
                    <a:lstStyle/>
                    <a:p>
                      <a:pPr algn="ctr" latinLnBrk="1"/>
                      <a:r>
                        <a:rPr lang="zh-CN" altLang="ko-KR" dirty="0"/>
                        <a:t>科目简介</a:t>
                      </a:r>
                    </a:p>
                  </a:txBody>
                  <a:tcPr anchor="ctr"/>
                </a:tc>
                <a:tc>
                  <a:txBody>
                    <a:bodyPr/>
                    <a:lstStyle/>
                    <a:p>
                      <a:pPr algn="l" latinLnBrk="1"/>
                      <a:r>
                        <a:rPr lang="zh-CN" altLang="en-US" spc="-150" dirty="0"/>
                        <a:t>本课程是以歌剧《卡门》和其他主要歌剧作品中的代表性场景为重点的研讨会，让学生亲身体验演出制作和舞台实际表演的过程。学生将通过分析作品、为每个场景制定制作计划、练习舞台、服装和音乐，培养制作演出所需的计划、协作和管理技能。学生根据自己的专业和角色准备和展示场景，共同培养创造性地解决问题的能力和实践技能。</a:t>
                      </a:r>
                    </a:p>
                  </a:txBody>
                  <a:tcPr anchor="ctr"/>
                </a:tc>
                <a:extLst>
                  <a:ext uri="{0D108BD9-81ED-4DB2-BD59-A6C34878D82A}">
                    <a16:rowId xmlns:a16="http://schemas.microsoft.com/office/drawing/2014/main" val="10001"/>
                  </a:ext>
                </a:extLst>
              </a:tr>
              <a:tr h="763650">
                <a:tc>
                  <a:txBody>
                    <a:bodyPr/>
                    <a:lstStyle/>
                    <a:p>
                      <a:pPr algn="ctr" latinLnBrk="1"/>
                      <a:r>
                        <a:rPr lang="zh-CN" altLang="ko-KR" dirty="0"/>
                        <a:t>教授介绍</a:t>
                      </a:r>
                      <a:r>
                        <a:rPr lang="ko-KR" altLang="en-US" dirty="0"/>
                        <a:t> </a:t>
                      </a:r>
                    </a:p>
                  </a:txBody>
                  <a:tcPr anchor="ctr"/>
                </a:tc>
                <a:tc>
                  <a:txBody>
                    <a:bodyPr/>
                    <a:lstStyle/>
                    <a:p>
                      <a:pPr latinLnBrk="1"/>
                      <a:r>
                        <a:rPr lang="ko-KR" altLang="en-US" dirty="0"/>
                        <a:t>정아영 교수 </a:t>
                      </a:r>
                      <a:r>
                        <a:rPr lang="zh-CN" altLang="ko-KR" sz="1800" dirty="0">
                          <a:sym typeface="+mn-ea"/>
                        </a:rPr>
                        <a:t>加图立大学</a:t>
                      </a:r>
                      <a:r>
                        <a:rPr lang="en-US" altLang="zh-CN" sz="1800" dirty="0">
                          <a:sym typeface="+mn-ea"/>
                        </a:rPr>
                        <a:t> </a:t>
                      </a:r>
                      <a:r>
                        <a:rPr lang="zh-CN" altLang="en-US" sz="1800" dirty="0">
                          <a:sym typeface="+mn-ea"/>
                        </a:rPr>
                        <a:t>艺术媒体融合学科</a:t>
                      </a:r>
                      <a:r>
                        <a:rPr lang="en-US" altLang="zh-CN" sz="1800" dirty="0">
                          <a:sym typeface="+mn-ea"/>
                        </a:rPr>
                        <a:t> </a:t>
                      </a:r>
                      <a:r>
                        <a:rPr lang="zh-CN" altLang="en-US" sz="1800" dirty="0">
                          <a:sym typeface="+mn-ea"/>
                        </a:rPr>
                        <a:t>声乐专业教授</a:t>
                      </a:r>
                      <a:endParaRPr lang="ko-KR" altLang="en-US" dirty="0"/>
                    </a:p>
                  </a:txBody>
                  <a:tcPr anchor="ctr"/>
                </a:tc>
                <a:extLst>
                  <a:ext uri="{0D108BD9-81ED-4DB2-BD59-A6C34878D82A}">
                    <a16:rowId xmlns:a16="http://schemas.microsoft.com/office/drawing/2014/main" val="10002"/>
                  </a:ext>
                </a:extLst>
              </a:tr>
              <a:tr h="763650">
                <a:tc>
                  <a:txBody>
                    <a:bodyPr/>
                    <a:lstStyle/>
                    <a:p>
                      <a:pPr algn="ctr" latinLnBrk="1"/>
                      <a:r>
                        <a:rPr lang="zh-CN" altLang="ko-KR" dirty="0"/>
                        <a:t>课程时间</a:t>
                      </a:r>
                      <a:r>
                        <a:rPr lang="ko-KR" altLang="en-US" dirty="0"/>
                        <a:t>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zh-CN" altLang="ko-KR" dirty="0"/>
                        <a:t>每周二</a:t>
                      </a:r>
                      <a:r>
                        <a:rPr lang="ko-KR" altLang="en-US" dirty="0"/>
                        <a:t> </a:t>
                      </a:r>
                      <a:r>
                        <a:rPr lang="en-US" altLang="ko-KR" dirty="0"/>
                        <a:t>13:00~17:00</a:t>
                      </a:r>
                      <a:r>
                        <a:rPr lang="ko-KR" altLang="en-US" dirty="0"/>
                        <a:t> </a:t>
                      </a:r>
                      <a:r>
                        <a:rPr lang="en-US" altLang="ko-KR" dirty="0"/>
                        <a:t>(</a:t>
                      </a:r>
                      <a:r>
                        <a:rPr lang="en-US" dirty="0"/>
                        <a:t>12</a:t>
                      </a:r>
                      <a:r>
                        <a:rPr lang="zh-CN" altLang="en-US" dirty="0"/>
                        <a:t>周</a:t>
                      </a:r>
                      <a:r>
                        <a:rPr lang="en-US" altLang="zh-CN" dirty="0"/>
                        <a:t> </a:t>
                      </a:r>
                      <a:r>
                        <a:rPr lang="zh-CN" altLang="en-US" dirty="0"/>
                        <a:t>集中授课制</a:t>
                      </a:r>
                      <a:r>
                        <a:rPr lang="en-US" altLang="ko-KR" dirty="0"/>
                        <a:t>)</a:t>
                      </a:r>
                      <a:r>
                        <a:rPr lang="ko-KR" altLang="en-US" dirty="0"/>
                        <a:t> </a:t>
                      </a:r>
                    </a:p>
                  </a:txBody>
                  <a:tcPr anchor="ctr"/>
                </a:tc>
                <a:extLst>
                  <a:ext uri="{0D108BD9-81ED-4DB2-BD59-A6C34878D82A}">
                    <a16:rowId xmlns:a16="http://schemas.microsoft.com/office/drawing/2014/main" val="10003"/>
                  </a:ext>
                </a:extLst>
              </a:tr>
              <a:tr h="763650">
                <a:tc>
                  <a:txBody>
                    <a:bodyPr/>
                    <a:lstStyle/>
                    <a:p>
                      <a:pPr algn="ctr" latinLnBrk="1"/>
                      <a:r>
                        <a:rPr lang="zh-CN" altLang="ko-KR" dirty="0"/>
                        <a:t>听课对象</a:t>
                      </a:r>
                      <a:r>
                        <a:rPr lang="ko-KR" altLang="en-US" dirty="0"/>
                        <a:t>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zh-CN" altLang="ko-KR" sz="1800" dirty="0">
                          <a:solidFill>
                            <a:srgbClr val="0070C0"/>
                          </a:solidFill>
                          <a:sym typeface="+mn-ea"/>
                        </a:rPr>
                        <a:t>专业选修科目</a:t>
                      </a:r>
                      <a:r>
                        <a:rPr lang="ko-KR" altLang="en-US" sz="1800" dirty="0">
                          <a:solidFill>
                            <a:srgbClr val="0070C0"/>
                          </a:solidFill>
                          <a:sym typeface="+mn-ea"/>
                        </a:rPr>
                        <a:t> </a:t>
                      </a:r>
                      <a:r>
                        <a:rPr lang="en-US" altLang="ko-KR" sz="1800" dirty="0">
                          <a:solidFill>
                            <a:schemeClr val="tx1"/>
                          </a:solidFill>
                          <a:sym typeface="+mn-ea"/>
                        </a:rPr>
                        <a:t>(</a:t>
                      </a:r>
                      <a:r>
                        <a:rPr lang="zh-CN" altLang="ko-KR" sz="1800" dirty="0">
                          <a:sym typeface="+mn-ea"/>
                        </a:rPr>
                        <a:t>声乐专业</a:t>
                      </a:r>
                      <a:r>
                        <a:rPr lang="en-US" altLang="ko-KR" sz="1800" dirty="0">
                          <a:sym typeface="+mn-ea"/>
                        </a:rPr>
                        <a:t>),</a:t>
                      </a:r>
                      <a:r>
                        <a:rPr lang="ko-KR" altLang="en-US" sz="1800" dirty="0">
                          <a:sym typeface="+mn-ea"/>
                        </a:rPr>
                        <a:t> </a:t>
                      </a:r>
                      <a:r>
                        <a:rPr lang="zh-CN" altLang="ko-KR" sz="1800" dirty="0" err="1">
                          <a:solidFill>
                            <a:srgbClr val="FF0000"/>
                          </a:solidFill>
                          <a:sym typeface="+mn-ea"/>
                        </a:rPr>
                        <a:t>博士生</a:t>
                      </a:r>
                      <a:r>
                        <a:rPr lang="en-US" altLang="zh-CN" sz="1800" dirty="0" err="1">
                          <a:solidFill>
                            <a:srgbClr val="FF0000"/>
                          </a:solidFill>
                          <a:sym typeface="+mn-ea"/>
                        </a:rPr>
                        <a:t>，</a:t>
                      </a:r>
                      <a:r>
                        <a:rPr lang="zh-CN" altLang="en-US" sz="1800" dirty="0" err="1">
                          <a:solidFill>
                            <a:srgbClr val="FF0000"/>
                          </a:solidFill>
                          <a:sym typeface="+mn-ea"/>
                        </a:rPr>
                        <a:t>硕博连读</a:t>
                      </a:r>
                      <a:r>
                        <a:rPr lang="en-US" altLang="zh-CN" sz="1800" dirty="0" err="1">
                          <a:solidFill>
                            <a:srgbClr val="FF0000"/>
                          </a:solidFill>
                          <a:sym typeface="+mn-ea"/>
                        </a:rPr>
                        <a:t> </a:t>
                      </a:r>
                      <a:r>
                        <a:rPr lang="zh-CN" altLang="en-US" sz="1800" dirty="0" err="1">
                          <a:solidFill>
                            <a:srgbClr val="FF0000"/>
                          </a:solidFill>
                          <a:sym typeface="+mn-ea"/>
                        </a:rPr>
                        <a:t>博士生</a:t>
                      </a:r>
                      <a:endParaRPr lang="ko-KR" altLang="en-US" dirty="0">
                        <a:solidFill>
                          <a:srgbClr val="FF0000"/>
                        </a:solidFill>
                      </a:endParaRPr>
                    </a:p>
                  </a:txBody>
                  <a:tcPr anchor="ctr"/>
                </a:tc>
                <a:extLst>
                  <a:ext uri="{0D108BD9-81ED-4DB2-BD59-A6C34878D82A}">
                    <a16:rowId xmlns:a16="http://schemas.microsoft.com/office/drawing/2014/main" val="10004"/>
                  </a:ext>
                </a:extLst>
              </a:tr>
              <a:tr h="763650">
                <a:tc>
                  <a:txBody>
                    <a:bodyPr/>
                    <a:lstStyle/>
                    <a:p>
                      <a:pPr algn="ctr" latinLnBrk="1"/>
                      <a:r>
                        <a:rPr lang="zh-CN" altLang="ko-KR" dirty="0"/>
                        <a:t>其他</a:t>
                      </a:r>
                      <a:r>
                        <a:rPr lang="ko-KR" altLang="en-US" dirty="0"/>
                        <a:t>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zh-CN" altLang="en-US" dirty="0"/>
                        <a:t>此科目是‘数字媒体学科</a:t>
                      </a:r>
                      <a:r>
                        <a:rPr lang="en-US" altLang="ko-KR" dirty="0"/>
                        <a:t>'</a:t>
                      </a:r>
                      <a:r>
                        <a:rPr lang="zh-CN" altLang="en-US" dirty="0"/>
                        <a:t>为艺术媒体融合学科声乐专业的学生专门设立的课程</a:t>
                      </a:r>
                      <a:r>
                        <a:rPr lang="en-US" altLang="zh-CN" dirty="0"/>
                        <a:t>，</a:t>
                      </a:r>
                      <a:r>
                        <a:rPr lang="zh-CN" altLang="en-US" dirty="0"/>
                        <a:t>请</a:t>
                      </a:r>
                      <a:r>
                        <a:rPr lang="zh-CN" altLang="en-US" dirty="0">
                          <a:solidFill>
                            <a:srgbClr val="FF0000"/>
                          </a:solidFill>
                        </a:rPr>
                        <a:t>声乐专业的博士生</a:t>
                      </a:r>
                      <a:r>
                        <a:rPr lang="zh-CN" altLang="en-US" dirty="0"/>
                        <a:t>申请</a:t>
                      </a:r>
                      <a:r>
                        <a:rPr lang="en-US" altLang="zh-CN" dirty="0"/>
                        <a:t>！</a:t>
                      </a:r>
                    </a:p>
                    <a:p>
                      <a:pPr marL="0" marR="0" lvl="0" indent="0" algn="l" defTabSz="914400" rtl="0" eaLnBrk="1" fontAlgn="auto" latinLnBrk="1" hangingPunct="1">
                        <a:lnSpc>
                          <a:spcPct val="100000"/>
                        </a:lnSpc>
                        <a:spcBef>
                          <a:spcPts val="0"/>
                        </a:spcBef>
                        <a:spcAft>
                          <a:spcPts val="0"/>
                        </a:spcAft>
                        <a:buClrTx/>
                        <a:buSzTx/>
                        <a:buFontTx/>
                        <a:buNone/>
                        <a:defRPr/>
                      </a:pPr>
                      <a:r>
                        <a:rPr lang="zh-CN" altLang="en-US" sz="1800" dirty="0">
                          <a:sym typeface="+mn-ea"/>
                        </a:rPr>
                        <a:t>不能在同一学期同时申请</a:t>
                      </a:r>
                      <a:r>
                        <a:rPr lang="en-US" altLang="zh-CN" sz="1800" dirty="0">
                          <a:sym typeface="+mn-ea"/>
                        </a:rPr>
                        <a:t> "</a:t>
                      </a:r>
                      <a:r>
                        <a:rPr lang="ko-KR" altLang="en-US" sz="1800" dirty="0">
                          <a:sym typeface="+mn-ea"/>
                        </a:rPr>
                        <a:t> </a:t>
                      </a:r>
                      <a:r>
                        <a:rPr lang="zh-CN" altLang="ko-KR" sz="1800" dirty="0">
                          <a:sym typeface="+mn-ea"/>
                        </a:rPr>
                        <a:t>公演制作研讨会</a:t>
                      </a:r>
                      <a:r>
                        <a:rPr lang="ko-KR" altLang="en-US" sz="1800" dirty="0">
                          <a:sym typeface="+mn-ea"/>
                        </a:rPr>
                        <a:t> </a:t>
                      </a:r>
                      <a:r>
                        <a:rPr lang="en-US" altLang="ko-KR" sz="1800" dirty="0">
                          <a:sym typeface="+mn-ea"/>
                        </a:rPr>
                        <a:t>1</a:t>
                      </a:r>
                      <a:r>
                        <a:rPr lang="en-US" altLang="zh-CN" sz="1800" dirty="0">
                          <a:sym typeface="+mn-ea"/>
                        </a:rPr>
                        <a:t> "</a:t>
                      </a:r>
                      <a:r>
                        <a:rPr lang="zh-CN" altLang="en-US" sz="1800" dirty="0">
                          <a:sym typeface="+mn-ea"/>
                        </a:rPr>
                        <a:t>和</a:t>
                      </a:r>
                      <a:r>
                        <a:rPr lang="en-US" altLang="zh-CN" sz="1800" dirty="0">
                          <a:sym typeface="+mn-ea"/>
                        </a:rPr>
                        <a:t> "</a:t>
                      </a:r>
                      <a:r>
                        <a:rPr lang="ko-KR" altLang="en-US" sz="1800" dirty="0">
                          <a:sym typeface="+mn-ea"/>
                        </a:rPr>
                        <a:t> </a:t>
                      </a:r>
                      <a:r>
                        <a:rPr lang="zh-CN" altLang="ko-KR" sz="1800" dirty="0">
                          <a:sym typeface="+mn-ea"/>
                        </a:rPr>
                        <a:t>公演制作研讨会</a:t>
                      </a:r>
                      <a:r>
                        <a:rPr lang="ko-KR" altLang="en-US" sz="1800" dirty="0">
                          <a:sym typeface="+mn-ea"/>
                        </a:rPr>
                        <a:t> </a:t>
                      </a:r>
                      <a:r>
                        <a:rPr lang="en-US" altLang="zh-CN" sz="1800" dirty="0">
                          <a:sym typeface="+mn-ea"/>
                        </a:rPr>
                        <a:t>2“</a:t>
                      </a:r>
                      <a:endParaRPr lang="en-US" altLang="ko-KR" dirty="0"/>
                    </a:p>
                  </a:txBody>
                  <a:tcPr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모서리가 둥근 직사각형 6"/>
          <p:cNvSpPr/>
          <p:nvPr/>
        </p:nvSpPr>
        <p:spPr>
          <a:xfrm>
            <a:off x="134754" y="79022"/>
            <a:ext cx="11921779" cy="1061156"/>
          </a:xfrm>
          <a:prstGeom prst="roundRect">
            <a:avLst>
              <a:gd name="adj" fmla="val 850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5" name="TextBox 4"/>
          <p:cNvSpPr txBox="1"/>
          <p:nvPr/>
        </p:nvSpPr>
        <p:spPr>
          <a:xfrm>
            <a:off x="322387" y="286434"/>
            <a:ext cx="10724445" cy="646331"/>
          </a:xfrm>
          <a:prstGeom prst="rect">
            <a:avLst/>
          </a:prstGeom>
          <a:noFill/>
        </p:spPr>
        <p:txBody>
          <a:bodyPr wrap="square" rtlCol="0">
            <a:spAutoFit/>
          </a:bodyPr>
          <a:lstStyle/>
          <a:p>
            <a:r>
              <a:rPr kumimoji="1" lang="en-US" altLang="ko-KR" sz="3600" b="1" dirty="0">
                <a:solidFill>
                  <a:schemeClr val="bg1"/>
                </a:solidFill>
              </a:rPr>
              <a:t>3.</a:t>
            </a:r>
            <a:r>
              <a:rPr kumimoji="1" lang="ko-KR" altLang="en-US" sz="3600" b="1" dirty="0">
                <a:solidFill>
                  <a:schemeClr val="bg1"/>
                </a:solidFill>
              </a:rPr>
              <a:t> 교과목 소개 </a:t>
            </a:r>
          </a:p>
        </p:txBody>
      </p:sp>
      <p:graphicFrame>
        <p:nvGraphicFramePr>
          <p:cNvPr id="2" name="표 1"/>
          <p:cNvGraphicFramePr>
            <a:graphicFrameLocks noGrp="1"/>
          </p:cNvGraphicFramePr>
          <p:nvPr/>
        </p:nvGraphicFramePr>
        <p:xfrm>
          <a:off x="511206" y="1422310"/>
          <a:ext cx="11042361" cy="5252809"/>
        </p:xfrm>
        <a:graphic>
          <a:graphicData uri="http://schemas.openxmlformats.org/drawingml/2006/table">
            <a:tbl>
              <a:tblPr firstRow="1" bandRow="1">
                <a:tableStyleId>{D7AC3CCA-C797-4891-BE02-D94E43425B78}</a:tableStyleId>
              </a:tblPr>
              <a:tblGrid>
                <a:gridCol w="1972502">
                  <a:extLst>
                    <a:ext uri="{9D8B030D-6E8A-4147-A177-3AD203B41FA5}">
                      <a16:colId xmlns:a16="http://schemas.microsoft.com/office/drawing/2014/main" val="20000"/>
                    </a:ext>
                  </a:extLst>
                </a:gridCol>
                <a:gridCol w="9069859">
                  <a:extLst>
                    <a:ext uri="{9D8B030D-6E8A-4147-A177-3AD203B41FA5}">
                      <a16:colId xmlns:a16="http://schemas.microsoft.com/office/drawing/2014/main" val="20001"/>
                    </a:ext>
                  </a:extLst>
                </a:gridCol>
              </a:tblGrid>
              <a:tr h="763650">
                <a:tc>
                  <a:txBody>
                    <a:bodyPr/>
                    <a:lstStyle/>
                    <a:p>
                      <a:pPr algn="ctr" latinLnBrk="1"/>
                      <a:r>
                        <a:rPr lang="ko-KR" altLang="en-US" dirty="0"/>
                        <a:t>교과목 명 </a:t>
                      </a:r>
                    </a:p>
                  </a:txBody>
                  <a:tcPr anchor="ctr"/>
                </a:tc>
                <a:tc>
                  <a:txBody>
                    <a:bodyPr/>
                    <a:lstStyle/>
                    <a:p>
                      <a:pPr algn="l" latinLnBrk="1"/>
                      <a:r>
                        <a:rPr lang="en-US" altLang="ko-KR" dirty="0"/>
                        <a:t>(14)</a:t>
                      </a:r>
                      <a:r>
                        <a:rPr lang="ko-KR" altLang="en-US" dirty="0"/>
                        <a:t> 공연제작워크숍 </a:t>
                      </a:r>
                      <a:r>
                        <a:rPr lang="en-US" altLang="ko-KR" dirty="0"/>
                        <a:t>2</a:t>
                      </a:r>
                      <a:r>
                        <a:rPr lang="ko-KR" altLang="en-US" dirty="0"/>
                        <a:t> </a:t>
                      </a:r>
                    </a:p>
                  </a:txBody>
                  <a:tcPr anchor="ctr"/>
                </a:tc>
                <a:extLst>
                  <a:ext uri="{0D108BD9-81ED-4DB2-BD59-A6C34878D82A}">
                    <a16:rowId xmlns:a16="http://schemas.microsoft.com/office/drawing/2014/main" val="10000"/>
                  </a:ext>
                </a:extLst>
              </a:tr>
              <a:tr h="1283809">
                <a:tc>
                  <a:txBody>
                    <a:bodyPr/>
                    <a:lstStyle/>
                    <a:p>
                      <a:pPr algn="ctr" latinLnBrk="1"/>
                      <a:r>
                        <a:rPr lang="ko-KR" altLang="en-US" dirty="0"/>
                        <a:t>교과목 간략 소개</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ko-KR" altLang="en-US" dirty="0"/>
                        <a:t>공연제작워크숍은 오페라 피가로의 결혼과 주요 오페라 주요장면을 중심으로 실제 공연 제작 과정을 직접 체험하는 실습형 수업이다</a:t>
                      </a:r>
                      <a:r>
                        <a:rPr lang="en-US" altLang="ko-KR" dirty="0"/>
                        <a:t>. </a:t>
                      </a:r>
                      <a:r>
                        <a:rPr lang="ko-KR" altLang="en-US" dirty="0"/>
                        <a:t>학생들은 연출</a:t>
                      </a:r>
                      <a:r>
                        <a:rPr lang="en-US" altLang="ko-KR" dirty="0"/>
                        <a:t>, </a:t>
                      </a:r>
                      <a:r>
                        <a:rPr lang="ko-KR" altLang="en-US" dirty="0"/>
                        <a:t>연기</a:t>
                      </a:r>
                      <a:r>
                        <a:rPr lang="en-US" altLang="ko-KR" dirty="0"/>
                        <a:t>, </a:t>
                      </a:r>
                      <a:r>
                        <a:rPr lang="ko-KR" altLang="en-US" dirty="0"/>
                        <a:t>음악 해석</a:t>
                      </a:r>
                      <a:r>
                        <a:rPr lang="en-US" altLang="ko-KR" dirty="0"/>
                        <a:t>, </a:t>
                      </a:r>
                      <a:r>
                        <a:rPr lang="ko-KR" altLang="en-US" dirty="0"/>
                        <a:t>무대 구성 등 공연 전 과정을 팀으로 협업하며</a:t>
                      </a:r>
                      <a:r>
                        <a:rPr lang="en-US" altLang="ko-KR" dirty="0"/>
                        <a:t>, </a:t>
                      </a:r>
                      <a:r>
                        <a:rPr lang="ko-KR" altLang="en-US" dirty="0"/>
                        <a:t>최종 발표 무대를 통해 무대 적응력과 예술적 표현력을 향상시킨다</a:t>
                      </a:r>
                      <a:r>
                        <a:rPr lang="en-US" altLang="ko-KR" dirty="0"/>
                        <a:t>.</a:t>
                      </a:r>
                      <a:endParaRPr lang="ko-KR" altLang="en-US" spc="-150" dirty="0"/>
                    </a:p>
                  </a:txBody>
                  <a:tcPr anchor="ctr"/>
                </a:tc>
                <a:extLst>
                  <a:ext uri="{0D108BD9-81ED-4DB2-BD59-A6C34878D82A}">
                    <a16:rowId xmlns:a16="http://schemas.microsoft.com/office/drawing/2014/main" val="10001"/>
                  </a:ext>
                </a:extLst>
              </a:tr>
              <a:tr h="763650">
                <a:tc>
                  <a:txBody>
                    <a:bodyPr/>
                    <a:lstStyle/>
                    <a:p>
                      <a:pPr algn="ctr" latinLnBrk="1"/>
                      <a:r>
                        <a:rPr lang="ko-KR" altLang="en-US" dirty="0"/>
                        <a:t>담당교수 소개 </a:t>
                      </a:r>
                    </a:p>
                  </a:txBody>
                  <a:tcPr anchor="ctr"/>
                </a:tc>
                <a:tc>
                  <a:txBody>
                    <a:bodyPr/>
                    <a:lstStyle/>
                    <a:p>
                      <a:pPr latinLnBrk="1"/>
                      <a:r>
                        <a:rPr lang="ko-KR" altLang="en-US" dirty="0" err="1"/>
                        <a:t>전병권</a:t>
                      </a:r>
                      <a:r>
                        <a:rPr lang="ko-KR" altLang="en-US" dirty="0"/>
                        <a:t> 교수 </a:t>
                      </a:r>
                      <a:r>
                        <a:rPr lang="en-US" altLang="ko-KR" dirty="0"/>
                        <a:t>(</a:t>
                      </a:r>
                      <a:r>
                        <a:rPr lang="ko-KR" altLang="en-US" dirty="0"/>
                        <a:t>가톨릭대학교 예술미디어융합학과 성악전공</a:t>
                      </a:r>
                      <a:r>
                        <a:rPr lang="en-US" altLang="ko-KR" dirty="0"/>
                        <a:t>)</a:t>
                      </a:r>
                      <a:endParaRPr lang="ko-KR" altLang="en-US" dirty="0"/>
                    </a:p>
                  </a:txBody>
                  <a:tcPr anchor="ctr"/>
                </a:tc>
                <a:extLst>
                  <a:ext uri="{0D108BD9-81ED-4DB2-BD59-A6C34878D82A}">
                    <a16:rowId xmlns:a16="http://schemas.microsoft.com/office/drawing/2014/main" val="10002"/>
                  </a:ext>
                </a:extLst>
              </a:tr>
              <a:tr h="763650">
                <a:tc>
                  <a:txBody>
                    <a:bodyPr/>
                    <a:lstStyle/>
                    <a:p>
                      <a:pPr algn="ctr" latinLnBrk="1"/>
                      <a:r>
                        <a:rPr lang="ko-KR" altLang="en-US" dirty="0"/>
                        <a:t>수업 시간 </a:t>
                      </a:r>
                    </a:p>
                  </a:txBody>
                  <a:tcPr anchor="ctr"/>
                </a:tc>
                <a:tc>
                  <a:txBody>
                    <a:bodyPr/>
                    <a:lstStyle/>
                    <a:p>
                      <a:pPr latinLnBrk="1"/>
                      <a:r>
                        <a:rPr lang="ko-KR" altLang="en-US" dirty="0"/>
                        <a:t>목요일 </a:t>
                      </a:r>
                      <a:r>
                        <a:rPr lang="en-US" altLang="ko-KR"/>
                        <a:t>12:00~16:00 (</a:t>
                      </a:r>
                      <a:r>
                        <a:rPr lang="en-US" altLang="ko-KR" dirty="0"/>
                        <a:t>12</a:t>
                      </a:r>
                      <a:r>
                        <a:rPr lang="ko-KR" altLang="en-US" dirty="0"/>
                        <a:t>주 </a:t>
                      </a:r>
                      <a:r>
                        <a:rPr lang="ko-KR" altLang="en-US" dirty="0" err="1"/>
                        <a:t>집중이수제</a:t>
                      </a:r>
                      <a:r>
                        <a:rPr lang="en-US" altLang="ko-KR" dirty="0"/>
                        <a:t>)</a:t>
                      </a:r>
                      <a:r>
                        <a:rPr lang="ko-KR" altLang="en-US" dirty="0"/>
                        <a:t> </a:t>
                      </a:r>
                    </a:p>
                  </a:txBody>
                  <a:tcPr anchor="ctr"/>
                </a:tc>
                <a:extLst>
                  <a:ext uri="{0D108BD9-81ED-4DB2-BD59-A6C34878D82A}">
                    <a16:rowId xmlns:a16="http://schemas.microsoft.com/office/drawing/2014/main" val="10003"/>
                  </a:ext>
                </a:extLst>
              </a:tr>
              <a:tr h="763650">
                <a:tc>
                  <a:txBody>
                    <a:bodyPr/>
                    <a:lstStyle/>
                    <a:p>
                      <a:pPr algn="ctr" latinLnBrk="1"/>
                      <a:r>
                        <a:rPr lang="ko-KR" altLang="en-US" dirty="0"/>
                        <a:t>수강 대상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ko-KR" altLang="en-US" dirty="0">
                          <a:solidFill>
                            <a:srgbClr val="0070C0"/>
                          </a:solidFill>
                        </a:rPr>
                        <a:t>전공선택 교과목 </a:t>
                      </a:r>
                      <a:r>
                        <a:rPr lang="en-US" altLang="ko-KR" dirty="0">
                          <a:solidFill>
                            <a:schemeClr val="tx1"/>
                          </a:solidFill>
                        </a:rPr>
                        <a:t>(</a:t>
                      </a:r>
                      <a:r>
                        <a:rPr lang="ko-KR" altLang="en-US" dirty="0"/>
                        <a:t>성악전공</a:t>
                      </a:r>
                      <a:r>
                        <a:rPr lang="en-US" altLang="ko-KR" dirty="0"/>
                        <a:t>),</a:t>
                      </a:r>
                      <a:r>
                        <a:rPr lang="ko-KR" altLang="en-US" dirty="0"/>
                        <a:t> </a:t>
                      </a:r>
                      <a:r>
                        <a:rPr lang="ko-KR" altLang="en-US" dirty="0" err="1">
                          <a:solidFill>
                            <a:srgbClr val="FF0000"/>
                          </a:solidFill>
                        </a:rPr>
                        <a:t>박사생</a:t>
                      </a:r>
                      <a:r>
                        <a:rPr lang="en-US" altLang="ko-KR" dirty="0">
                          <a:solidFill>
                            <a:srgbClr val="FF0000"/>
                          </a:solidFill>
                        </a:rPr>
                        <a:t>,</a:t>
                      </a:r>
                      <a:r>
                        <a:rPr lang="ko-KR" altLang="en-US" dirty="0">
                          <a:solidFill>
                            <a:srgbClr val="FF0000"/>
                          </a:solidFill>
                        </a:rPr>
                        <a:t> </a:t>
                      </a:r>
                      <a:r>
                        <a:rPr lang="ko-KR" altLang="en-US" dirty="0" err="1">
                          <a:solidFill>
                            <a:srgbClr val="FF0000"/>
                          </a:solidFill>
                        </a:rPr>
                        <a:t>석박통합</a:t>
                      </a:r>
                      <a:r>
                        <a:rPr lang="ko-KR" altLang="en-US" dirty="0">
                          <a:solidFill>
                            <a:srgbClr val="FF0000"/>
                          </a:solidFill>
                        </a:rPr>
                        <a:t> 박사과정생 </a:t>
                      </a:r>
                    </a:p>
                  </a:txBody>
                  <a:tcPr anchor="ctr"/>
                </a:tc>
                <a:extLst>
                  <a:ext uri="{0D108BD9-81ED-4DB2-BD59-A6C34878D82A}">
                    <a16:rowId xmlns:a16="http://schemas.microsoft.com/office/drawing/2014/main" val="10004"/>
                  </a:ext>
                </a:extLst>
              </a:tr>
              <a:tr h="763650">
                <a:tc>
                  <a:txBody>
                    <a:bodyPr/>
                    <a:lstStyle/>
                    <a:p>
                      <a:pPr algn="ctr" latinLnBrk="1"/>
                      <a:r>
                        <a:rPr lang="ko-KR" altLang="en-US" dirty="0"/>
                        <a:t>참고 사항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en-US" altLang="ko-KR" dirty="0"/>
                        <a:t>'</a:t>
                      </a:r>
                      <a:r>
                        <a:rPr lang="ko-KR" altLang="en-US" dirty="0"/>
                        <a:t>디지털미디어학과</a:t>
                      </a:r>
                      <a:r>
                        <a:rPr lang="en-US" altLang="ko-KR" dirty="0"/>
                        <a:t>'</a:t>
                      </a:r>
                      <a:r>
                        <a:rPr lang="ko-KR" altLang="en-US" dirty="0"/>
                        <a:t>에 우리 학과 성악전공 박사과정생을 위해 개설되는 교과목으로 성악전공 박사과정생만 신청하시기 바랍니다</a:t>
                      </a:r>
                      <a:r>
                        <a:rPr lang="en-US" altLang="ko-KR" dirty="0"/>
                        <a:t>.</a:t>
                      </a:r>
                      <a:r>
                        <a:rPr lang="ko-KR" altLang="en-US" dirty="0"/>
                        <a:t> </a:t>
                      </a:r>
                      <a:endParaRPr lang="en-US" altLang="ko-KR" dirty="0"/>
                    </a:p>
                    <a:p>
                      <a:pPr marL="0" marR="0" lvl="0" indent="0" algn="l" defTabSz="914400" rtl="0" eaLnBrk="1" fontAlgn="auto" latinLnBrk="1" hangingPunct="1">
                        <a:lnSpc>
                          <a:spcPct val="100000"/>
                        </a:lnSpc>
                        <a:spcBef>
                          <a:spcPts val="0"/>
                        </a:spcBef>
                        <a:spcAft>
                          <a:spcPts val="0"/>
                        </a:spcAft>
                        <a:buClrTx/>
                        <a:buSzTx/>
                        <a:buFontTx/>
                        <a:buNone/>
                        <a:defRPr/>
                      </a:pPr>
                      <a:r>
                        <a:rPr lang="en-US" altLang="ko-KR" dirty="0"/>
                        <a:t>[</a:t>
                      </a:r>
                      <a:r>
                        <a:rPr lang="ko-KR" altLang="en-US" dirty="0"/>
                        <a:t>공연제작워크숍</a:t>
                      </a:r>
                      <a:r>
                        <a:rPr lang="en-US" altLang="ko-KR" dirty="0"/>
                        <a:t> 1]</a:t>
                      </a:r>
                      <a:r>
                        <a:rPr lang="ko-KR" altLang="en-US" dirty="0"/>
                        <a:t>과 중복 수강 불가 </a:t>
                      </a:r>
                      <a:endParaRPr lang="en-US" altLang="ko-KR" dirty="0"/>
                    </a:p>
                  </a:txBody>
                  <a:tcPr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모서리가 둥근 직사각형 6"/>
          <p:cNvSpPr/>
          <p:nvPr/>
        </p:nvSpPr>
        <p:spPr>
          <a:xfrm>
            <a:off x="134754" y="79022"/>
            <a:ext cx="11921779" cy="1061156"/>
          </a:xfrm>
          <a:prstGeom prst="roundRect">
            <a:avLst>
              <a:gd name="adj" fmla="val 850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5" name="TextBox 4"/>
          <p:cNvSpPr txBox="1"/>
          <p:nvPr/>
        </p:nvSpPr>
        <p:spPr>
          <a:xfrm>
            <a:off x="322387" y="286434"/>
            <a:ext cx="10724445" cy="645160"/>
          </a:xfrm>
          <a:prstGeom prst="rect">
            <a:avLst/>
          </a:prstGeom>
          <a:noFill/>
        </p:spPr>
        <p:txBody>
          <a:bodyPr wrap="square" rtlCol="0">
            <a:spAutoFit/>
          </a:bodyPr>
          <a:lstStyle/>
          <a:p>
            <a:r>
              <a:rPr kumimoji="1" lang="en-US" altLang="ko-KR" sz="3600" b="1" dirty="0">
                <a:solidFill>
                  <a:schemeClr val="bg1"/>
                </a:solidFill>
              </a:rPr>
              <a:t>3.</a:t>
            </a:r>
            <a:r>
              <a:rPr kumimoji="1" lang="ko-KR" altLang="en-US" sz="3600" b="1" dirty="0">
                <a:solidFill>
                  <a:schemeClr val="bg1"/>
                </a:solidFill>
              </a:rPr>
              <a:t> </a:t>
            </a:r>
            <a:r>
              <a:rPr kumimoji="1" lang="zh-CN" altLang="ko-KR" sz="3600" b="1" dirty="0">
                <a:solidFill>
                  <a:schemeClr val="bg1"/>
                </a:solidFill>
              </a:rPr>
              <a:t>科目介绍</a:t>
            </a:r>
            <a:r>
              <a:rPr kumimoji="1" lang="ko-KR" altLang="en-US" sz="3600" b="1" dirty="0">
                <a:solidFill>
                  <a:schemeClr val="bg1"/>
                </a:solidFill>
              </a:rPr>
              <a:t> </a:t>
            </a:r>
          </a:p>
        </p:txBody>
      </p:sp>
      <p:graphicFrame>
        <p:nvGraphicFramePr>
          <p:cNvPr id="2" name="표 1"/>
          <p:cNvGraphicFramePr>
            <a:graphicFrameLocks noGrp="1"/>
          </p:cNvGraphicFramePr>
          <p:nvPr/>
        </p:nvGraphicFramePr>
        <p:xfrm>
          <a:off x="511206" y="1422310"/>
          <a:ext cx="11042361" cy="5252809"/>
        </p:xfrm>
        <a:graphic>
          <a:graphicData uri="http://schemas.openxmlformats.org/drawingml/2006/table">
            <a:tbl>
              <a:tblPr firstRow="1" bandRow="1">
                <a:tableStyleId>{D7AC3CCA-C797-4891-BE02-D94E43425B78}</a:tableStyleId>
              </a:tblPr>
              <a:tblGrid>
                <a:gridCol w="1972502">
                  <a:extLst>
                    <a:ext uri="{9D8B030D-6E8A-4147-A177-3AD203B41FA5}">
                      <a16:colId xmlns:a16="http://schemas.microsoft.com/office/drawing/2014/main" val="20000"/>
                    </a:ext>
                  </a:extLst>
                </a:gridCol>
                <a:gridCol w="9069859">
                  <a:extLst>
                    <a:ext uri="{9D8B030D-6E8A-4147-A177-3AD203B41FA5}">
                      <a16:colId xmlns:a16="http://schemas.microsoft.com/office/drawing/2014/main" val="20001"/>
                    </a:ext>
                  </a:extLst>
                </a:gridCol>
              </a:tblGrid>
              <a:tr h="763650">
                <a:tc>
                  <a:txBody>
                    <a:bodyPr/>
                    <a:lstStyle/>
                    <a:p>
                      <a:pPr algn="ctr" latinLnBrk="1"/>
                      <a:r>
                        <a:rPr lang="zh-CN" altLang="ko-KR" dirty="0"/>
                        <a:t>科目名</a:t>
                      </a:r>
                    </a:p>
                  </a:txBody>
                  <a:tcPr anchor="ctr"/>
                </a:tc>
                <a:tc>
                  <a:txBody>
                    <a:bodyPr/>
                    <a:lstStyle/>
                    <a:p>
                      <a:pPr algn="l" latinLnBrk="1"/>
                      <a:r>
                        <a:rPr lang="en-US" altLang="ko-KR" dirty="0"/>
                        <a:t>(14)</a:t>
                      </a:r>
                      <a:r>
                        <a:rPr lang="ko-KR" altLang="en-US" dirty="0"/>
                        <a:t> </a:t>
                      </a:r>
                      <a:r>
                        <a:rPr lang="zh-CN" altLang="ko-KR" sz="1800" dirty="0">
                          <a:sym typeface="+mn-ea"/>
                        </a:rPr>
                        <a:t>公演制作研讨会</a:t>
                      </a:r>
                      <a:r>
                        <a:rPr lang="ko-KR" altLang="en-US" dirty="0"/>
                        <a:t> </a:t>
                      </a:r>
                      <a:r>
                        <a:rPr lang="en-US" altLang="ko-KR" dirty="0"/>
                        <a:t>2</a:t>
                      </a:r>
                      <a:r>
                        <a:rPr lang="ko-KR" altLang="en-US" dirty="0"/>
                        <a:t> </a:t>
                      </a:r>
                    </a:p>
                  </a:txBody>
                  <a:tcPr anchor="ctr"/>
                </a:tc>
                <a:extLst>
                  <a:ext uri="{0D108BD9-81ED-4DB2-BD59-A6C34878D82A}">
                    <a16:rowId xmlns:a16="http://schemas.microsoft.com/office/drawing/2014/main" val="10000"/>
                  </a:ext>
                </a:extLst>
              </a:tr>
              <a:tr h="1283809">
                <a:tc>
                  <a:txBody>
                    <a:bodyPr/>
                    <a:lstStyle/>
                    <a:p>
                      <a:pPr algn="ctr" latinLnBrk="1"/>
                      <a:r>
                        <a:rPr lang="zh-CN" altLang="ko-KR" dirty="0"/>
                        <a:t>科目简介</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zh-CN" altLang="ko-KR" sz="1800" dirty="0">
                          <a:sym typeface="+mn-ea"/>
                        </a:rPr>
                        <a:t>公演制作研讨会</a:t>
                      </a:r>
                      <a:r>
                        <a:rPr lang="zh-CN" altLang="en-US" spc="-150" dirty="0"/>
                        <a:t>是一门实践性和体验性很强的课程，侧重于实际表演的制作，重点是歌剧场景。在整个演出过程中，学生以小组为单位进行合作，包括导演、表演、音乐演绎和舞台设计，最后进行汇报演出，以提高舞台适应能力和艺术表现力。</a:t>
                      </a:r>
                    </a:p>
                  </a:txBody>
                  <a:tcPr anchor="ctr"/>
                </a:tc>
                <a:extLst>
                  <a:ext uri="{0D108BD9-81ED-4DB2-BD59-A6C34878D82A}">
                    <a16:rowId xmlns:a16="http://schemas.microsoft.com/office/drawing/2014/main" val="10001"/>
                  </a:ext>
                </a:extLst>
              </a:tr>
              <a:tr h="763650">
                <a:tc>
                  <a:txBody>
                    <a:bodyPr/>
                    <a:lstStyle/>
                    <a:p>
                      <a:pPr algn="ctr" latinLnBrk="1"/>
                      <a:r>
                        <a:rPr lang="zh-CN" altLang="ko-KR" dirty="0"/>
                        <a:t>教授介绍</a:t>
                      </a:r>
                    </a:p>
                  </a:txBody>
                  <a:tcPr anchor="ctr"/>
                </a:tc>
                <a:tc>
                  <a:txBody>
                    <a:bodyPr/>
                    <a:lstStyle/>
                    <a:p>
                      <a:pPr latinLnBrk="1"/>
                      <a:r>
                        <a:rPr lang="ko-KR" altLang="en-US" dirty="0" err="1"/>
                        <a:t>전병권</a:t>
                      </a:r>
                      <a:r>
                        <a:rPr lang="ko-KR" altLang="en-US" dirty="0"/>
                        <a:t> </a:t>
                      </a:r>
                      <a:r>
                        <a:rPr lang="ko-KR" altLang="en-US" sz="1800" dirty="0">
                          <a:sym typeface="+mn-ea"/>
                        </a:rPr>
                        <a:t>교수</a:t>
                      </a:r>
                      <a:r>
                        <a:rPr lang="en-US" altLang="ko-KR" sz="1800" dirty="0">
                          <a:sym typeface="+mn-ea"/>
                        </a:rPr>
                        <a:t> </a:t>
                      </a:r>
                      <a:r>
                        <a:rPr lang="zh-CN" altLang="ko-KR" sz="1800" dirty="0">
                          <a:sym typeface="+mn-ea"/>
                        </a:rPr>
                        <a:t>加图立大学</a:t>
                      </a:r>
                      <a:r>
                        <a:rPr lang="en-US" altLang="zh-CN" sz="1800" dirty="0">
                          <a:sym typeface="+mn-ea"/>
                        </a:rPr>
                        <a:t> </a:t>
                      </a:r>
                      <a:r>
                        <a:rPr lang="zh-CN" altLang="en-US" sz="1800" dirty="0">
                          <a:sym typeface="+mn-ea"/>
                        </a:rPr>
                        <a:t>艺术媒体融合学科</a:t>
                      </a:r>
                      <a:r>
                        <a:rPr lang="en-US" altLang="zh-CN" sz="1800" dirty="0">
                          <a:sym typeface="+mn-ea"/>
                        </a:rPr>
                        <a:t> </a:t>
                      </a:r>
                      <a:r>
                        <a:rPr lang="zh-CN" altLang="en-US" sz="1800" dirty="0">
                          <a:sym typeface="+mn-ea"/>
                        </a:rPr>
                        <a:t>声乐专业教授</a:t>
                      </a:r>
                      <a:endParaRPr lang="ko-KR" altLang="en-US" dirty="0"/>
                    </a:p>
                  </a:txBody>
                  <a:tcPr anchor="ctr"/>
                </a:tc>
                <a:extLst>
                  <a:ext uri="{0D108BD9-81ED-4DB2-BD59-A6C34878D82A}">
                    <a16:rowId xmlns:a16="http://schemas.microsoft.com/office/drawing/2014/main" val="10002"/>
                  </a:ext>
                </a:extLst>
              </a:tr>
              <a:tr h="763650">
                <a:tc>
                  <a:txBody>
                    <a:bodyPr/>
                    <a:lstStyle/>
                    <a:p>
                      <a:pPr algn="ctr" latinLnBrk="1"/>
                      <a:r>
                        <a:rPr lang="zh-CN" altLang="ko-KR" dirty="0"/>
                        <a:t>课程时间</a:t>
                      </a:r>
                    </a:p>
                  </a:txBody>
                  <a:tcPr anchor="ctr"/>
                </a:tc>
                <a:tc>
                  <a:txBody>
                    <a:bodyPr/>
                    <a:lstStyle/>
                    <a:p>
                      <a:pPr latinLnBrk="1"/>
                      <a:r>
                        <a:rPr lang="zh-CN" altLang="ko-KR" dirty="0"/>
                        <a:t>每周四</a:t>
                      </a:r>
                      <a:r>
                        <a:rPr lang="ko-KR" altLang="en-US" dirty="0"/>
                        <a:t> </a:t>
                      </a:r>
                      <a:r>
                        <a:rPr lang="en-US" altLang="ko-KR"/>
                        <a:t>12:00~16:00 （</a:t>
                      </a:r>
                      <a:r>
                        <a:rPr lang="en-US" sz="1800" dirty="0">
                          <a:sym typeface="+mn-ea"/>
                        </a:rPr>
                        <a:t>12</a:t>
                      </a:r>
                      <a:r>
                        <a:rPr lang="zh-CN" altLang="en-US" sz="1800" dirty="0">
                          <a:sym typeface="+mn-ea"/>
                        </a:rPr>
                        <a:t>周</a:t>
                      </a:r>
                      <a:r>
                        <a:rPr lang="en-US" altLang="zh-CN" sz="1800" dirty="0">
                          <a:sym typeface="+mn-ea"/>
                        </a:rPr>
                        <a:t> </a:t>
                      </a:r>
                      <a:r>
                        <a:rPr lang="zh-CN" altLang="en-US" sz="1800" dirty="0">
                          <a:sym typeface="+mn-ea"/>
                        </a:rPr>
                        <a:t>集中授课制</a:t>
                      </a:r>
                      <a:r>
                        <a:rPr lang="en-US" altLang="ko-KR" sz="1800" dirty="0">
                          <a:sym typeface="+mn-ea"/>
                        </a:rPr>
                        <a:t>）</a:t>
                      </a:r>
                      <a:endParaRPr lang="ko-KR" altLang="en-US" dirty="0"/>
                    </a:p>
                  </a:txBody>
                  <a:tcPr anchor="ctr"/>
                </a:tc>
                <a:extLst>
                  <a:ext uri="{0D108BD9-81ED-4DB2-BD59-A6C34878D82A}">
                    <a16:rowId xmlns:a16="http://schemas.microsoft.com/office/drawing/2014/main" val="10003"/>
                  </a:ext>
                </a:extLst>
              </a:tr>
              <a:tr h="763650">
                <a:tc>
                  <a:txBody>
                    <a:bodyPr/>
                    <a:lstStyle/>
                    <a:p>
                      <a:pPr algn="ctr" latinLnBrk="1"/>
                      <a:r>
                        <a:rPr lang="zh-CN" altLang="ko-KR" dirty="0"/>
                        <a:t>听课对象</a:t>
                      </a:r>
                      <a:r>
                        <a:rPr lang="ko-KR" altLang="en-US" dirty="0"/>
                        <a:t>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zh-CN" altLang="ko-KR" sz="1800" dirty="0">
                          <a:solidFill>
                            <a:srgbClr val="0070C0"/>
                          </a:solidFill>
                          <a:sym typeface="+mn-ea"/>
                        </a:rPr>
                        <a:t>专业选修科目</a:t>
                      </a:r>
                      <a:r>
                        <a:rPr lang="ko-KR" altLang="en-US" sz="1800" dirty="0">
                          <a:solidFill>
                            <a:srgbClr val="0070C0"/>
                          </a:solidFill>
                          <a:sym typeface="+mn-ea"/>
                        </a:rPr>
                        <a:t> </a:t>
                      </a:r>
                      <a:r>
                        <a:rPr lang="en-US" altLang="ko-KR" sz="1800" dirty="0">
                          <a:solidFill>
                            <a:schemeClr val="tx1"/>
                          </a:solidFill>
                          <a:sym typeface="+mn-ea"/>
                        </a:rPr>
                        <a:t>(</a:t>
                      </a:r>
                      <a:r>
                        <a:rPr lang="zh-CN" altLang="ko-KR" sz="1800" dirty="0">
                          <a:sym typeface="+mn-ea"/>
                        </a:rPr>
                        <a:t>声乐专业</a:t>
                      </a:r>
                      <a:r>
                        <a:rPr lang="en-US" altLang="ko-KR" sz="1800" dirty="0">
                          <a:sym typeface="+mn-ea"/>
                        </a:rPr>
                        <a:t>),</a:t>
                      </a:r>
                      <a:r>
                        <a:rPr lang="ko-KR" altLang="en-US" sz="1800" dirty="0">
                          <a:sym typeface="+mn-ea"/>
                        </a:rPr>
                        <a:t> </a:t>
                      </a:r>
                      <a:r>
                        <a:rPr lang="zh-CN" altLang="ko-KR" sz="1800" dirty="0" err="1">
                          <a:solidFill>
                            <a:srgbClr val="FF0000"/>
                          </a:solidFill>
                          <a:sym typeface="+mn-ea"/>
                        </a:rPr>
                        <a:t>博士生</a:t>
                      </a:r>
                      <a:r>
                        <a:rPr lang="en-US" altLang="zh-CN" sz="1800" dirty="0" err="1">
                          <a:solidFill>
                            <a:srgbClr val="FF0000"/>
                          </a:solidFill>
                          <a:sym typeface="+mn-ea"/>
                        </a:rPr>
                        <a:t>，</a:t>
                      </a:r>
                      <a:r>
                        <a:rPr lang="zh-CN" altLang="en-US" sz="1800" dirty="0" err="1">
                          <a:solidFill>
                            <a:srgbClr val="FF0000"/>
                          </a:solidFill>
                          <a:sym typeface="+mn-ea"/>
                        </a:rPr>
                        <a:t>硕博连读</a:t>
                      </a:r>
                      <a:r>
                        <a:rPr lang="en-US" altLang="zh-CN" sz="1800" dirty="0" err="1">
                          <a:solidFill>
                            <a:srgbClr val="FF0000"/>
                          </a:solidFill>
                          <a:sym typeface="+mn-ea"/>
                        </a:rPr>
                        <a:t> </a:t>
                      </a:r>
                      <a:r>
                        <a:rPr lang="zh-CN" altLang="en-US" sz="1800" dirty="0" err="1">
                          <a:solidFill>
                            <a:srgbClr val="FF0000"/>
                          </a:solidFill>
                          <a:sym typeface="+mn-ea"/>
                        </a:rPr>
                        <a:t>博士生</a:t>
                      </a:r>
                      <a:endParaRPr lang="ko-KR" altLang="en-US" dirty="0">
                        <a:solidFill>
                          <a:srgbClr val="FF0000"/>
                        </a:solidFill>
                      </a:endParaRPr>
                    </a:p>
                  </a:txBody>
                  <a:tcPr anchor="ctr"/>
                </a:tc>
                <a:extLst>
                  <a:ext uri="{0D108BD9-81ED-4DB2-BD59-A6C34878D82A}">
                    <a16:rowId xmlns:a16="http://schemas.microsoft.com/office/drawing/2014/main" val="10004"/>
                  </a:ext>
                </a:extLst>
              </a:tr>
              <a:tr h="763650">
                <a:tc>
                  <a:txBody>
                    <a:bodyPr/>
                    <a:lstStyle/>
                    <a:p>
                      <a:pPr algn="ctr" latinLnBrk="1"/>
                      <a:r>
                        <a:rPr lang="zh-CN" altLang="ko-KR" dirty="0"/>
                        <a:t>其他</a:t>
                      </a:r>
                      <a:r>
                        <a:rPr lang="ko-KR" altLang="en-US" dirty="0"/>
                        <a:t>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zh-CN" altLang="en-US" sz="1800" dirty="0">
                          <a:sym typeface="+mn-ea"/>
                        </a:rPr>
                        <a:t>此科目是‘数字媒体学科</a:t>
                      </a:r>
                      <a:r>
                        <a:rPr lang="en-US" altLang="ko-KR" sz="1800" dirty="0">
                          <a:sym typeface="+mn-ea"/>
                        </a:rPr>
                        <a:t>'</a:t>
                      </a:r>
                      <a:r>
                        <a:rPr lang="zh-CN" altLang="en-US" sz="1800" dirty="0">
                          <a:sym typeface="+mn-ea"/>
                        </a:rPr>
                        <a:t>为艺术媒体融合学科声乐专业的学生专门设立的课程</a:t>
                      </a:r>
                      <a:r>
                        <a:rPr lang="en-US" altLang="zh-CN" sz="1800" dirty="0">
                          <a:sym typeface="+mn-ea"/>
                        </a:rPr>
                        <a:t>，</a:t>
                      </a:r>
                      <a:r>
                        <a:rPr lang="zh-CN" altLang="en-US" sz="1800" dirty="0">
                          <a:sym typeface="+mn-ea"/>
                        </a:rPr>
                        <a:t>请</a:t>
                      </a:r>
                      <a:r>
                        <a:rPr lang="zh-CN" altLang="en-US" sz="1800" dirty="0">
                          <a:solidFill>
                            <a:srgbClr val="FF0000"/>
                          </a:solidFill>
                          <a:sym typeface="+mn-ea"/>
                        </a:rPr>
                        <a:t>声乐专业的博士生</a:t>
                      </a:r>
                      <a:r>
                        <a:rPr lang="zh-CN" altLang="en-US" sz="1800" dirty="0">
                          <a:sym typeface="+mn-ea"/>
                        </a:rPr>
                        <a:t>申请</a:t>
                      </a:r>
                      <a:r>
                        <a:rPr lang="en-US" altLang="zh-CN" sz="1800" dirty="0">
                          <a:sym typeface="+mn-ea"/>
                        </a:rPr>
                        <a:t>！</a:t>
                      </a:r>
                    </a:p>
                    <a:p>
                      <a:pPr marL="0" marR="0" lvl="0" indent="0" algn="l" defTabSz="914400" rtl="0" eaLnBrk="1" fontAlgn="auto" latinLnBrk="1" hangingPunct="1">
                        <a:lnSpc>
                          <a:spcPct val="100000"/>
                        </a:lnSpc>
                        <a:spcBef>
                          <a:spcPts val="0"/>
                        </a:spcBef>
                        <a:spcAft>
                          <a:spcPts val="0"/>
                        </a:spcAft>
                        <a:buClrTx/>
                        <a:buSzTx/>
                        <a:buFontTx/>
                        <a:buNone/>
                        <a:defRPr/>
                      </a:pPr>
                      <a:r>
                        <a:rPr lang="zh-CN" altLang="en-US" sz="1800" dirty="0">
                          <a:sym typeface="+mn-ea"/>
                        </a:rPr>
                        <a:t>不能在同一学期同时申请</a:t>
                      </a:r>
                      <a:r>
                        <a:rPr lang="en-US" altLang="zh-CN" sz="1800" dirty="0">
                          <a:sym typeface="+mn-ea"/>
                        </a:rPr>
                        <a:t> "</a:t>
                      </a:r>
                      <a:r>
                        <a:rPr lang="ko-KR" altLang="en-US" sz="1800" dirty="0">
                          <a:sym typeface="+mn-ea"/>
                        </a:rPr>
                        <a:t> </a:t>
                      </a:r>
                      <a:r>
                        <a:rPr lang="zh-CN" altLang="ko-KR" sz="1800" dirty="0">
                          <a:sym typeface="+mn-ea"/>
                        </a:rPr>
                        <a:t>公演制作研讨会</a:t>
                      </a:r>
                      <a:r>
                        <a:rPr lang="ko-KR" altLang="en-US" sz="1800" dirty="0">
                          <a:sym typeface="+mn-ea"/>
                        </a:rPr>
                        <a:t> </a:t>
                      </a:r>
                      <a:r>
                        <a:rPr lang="en-US" altLang="ko-KR" sz="1800" dirty="0">
                          <a:sym typeface="+mn-ea"/>
                        </a:rPr>
                        <a:t>1</a:t>
                      </a:r>
                      <a:r>
                        <a:rPr lang="en-US" altLang="zh-CN" sz="1800" dirty="0">
                          <a:sym typeface="+mn-ea"/>
                        </a:rPr>
                        <a:t> "</a:t>
                      </a:r>
                      <a:r>
                        <a:rPr lang="zh-CN" altLang="en-US" sz="1800" dirty="0">
                          <a:sym typeface="+mn-ea"/>
                        </a:rPr>
                        <a:t>和</a:t>
                      </a:r>
                      <a:r>
                        <a:rPr lang="en-US" altLang="zh-CN" sz="1800" dirty="0">
                          <a:sym typeface="+mn-ea"/>
                        </a:rPr>
                        <a:t> "</a:t>
                      </a:r>
                      <a:r>
                        <a:rPr lang="ko-KR" altLang="en-US" sz="1800" dirty="0">
                          <a:sym typeface="+mn-ea"/>
                        </a:rPr>
                        <a:t> </a:t>
                      </a:r>
                      <a:r>
                        <a:rPr lang="zh-CN" altLang="ko-KR" sz="1800" dirty="0">
                          <a:sym typeface="+mn-ea"/>
                        </a:rPr>
                        <a:t>公演制作研讨会</a:t>
                      </a:r>
                      <a:r>
                        <a:rPr lang="ko-KR" altLang="en-US" sz="1800" dirty="0">
                          <a:sym typeface="+mn-ea"/>
                        </a:rPr>
                        <a:t> </a:t>
                      </a:r>
                      <a:r>
                        <a:rPr lang="en-US" altLang="zh-CN" sz="1800" dirty="0">
                          <a:sym typeface="+mn-ea"/>
                        </a:rPr>
                        <a:t>2“</a:t>
                      </a:r>
                      <a:endParaRPr lang="en-US" altLang="ko-KR" dirty="0"/>
                    </a:p>
                  </a:txBody>
                  <a:tcPr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모서리가 둥근 직사각형 6"/>
          <p:cNvSpPr/>
          <p:nvPr/>
        </p:nvSpPr>
        <p:spPr>
          <a:xfrm>
            <a:off x="134754" y="79022"/>
            <a:ext cx="11921779" cy="1061156"/>
          </a:xfrm>
          <a:prstGeom prst="roundRect">
            <a:avLst>
              <a:gd name="adj" fmla="val 850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5" name="TextBox 4"/>
          <p:cNvSpPr txBox="1"/>
          <p:nvPr/>
        </p:nvSpPr>
        <p:spPr>
          <a:xfrm>
            <a:off x="322387" y="286434"/>
            <a:ext cx="10724445" cy="646331"/>
          </a:xfrm>
          <a:prstGeom prst="rect">
            <a:avLst/>
          </a:prstGeom>
          <a:noFill/>
        </p:spPr>
        <p:txBody>
          <a:bodyPr wrap="square" rtlCol="0">
            <a:spAutoFit/>
          </a:bodyPr>
          <a:lstStyle/>
          <a:p>
            <a:r>
              <a:rPr kumimoji="1" lang="en-US" altLang="ko-KR" sz="3600" b="1" dirty="0">
                <a:solidFill>
                  <a:schemeClr val="bg1"/>
                </a:solidFill>
              </a:rPr>
              <a:t>3.</a:t>
            </a:r>
            <a:r>
              <a:rPr kumimoji="1" lang="ko-KR" altLang="en-US" sz="3600" b="1" dirty="0">
                <a:solidFill>
                  <a:schemeClr val="bg1"/>
                </a:solidFill>
              </a:rPr>
              <a:t> 교과목 소개 </a:t>
            </a:r>
          </a:p>
        </p:txBody>
      </p:sp>
      <p:graphicFrame>
        <p:nvGraphicFramePr>
          <p:cNvPr id="2" name="표 1"/>
          <p:cNvGraphicFramePr>
            <a:graphicFrameLocks noGrp="1"/>
          </p:cNvGraphicFramePr>
          <p:nvPr/>
        </p:nvGraphicFramePr>
        <p:xfrm>
          <a:off x="511206" y="1422310"/>
          <a:ext cx="11042361" cy="5102059"/>
        </p:xfrm>
        <a:graphic>
          <a:graphicData uri="http://schemas.openxmlformats.org/drawingml/2006/table">
            <a:tbl>
              <a:tblPr firstRow="1" bandRow="1">
                <a:tableStyleId>{D7AC3CCA-C797-4891-BE02-D94E43425B78}</a:tableStyleId>
              </a:tblPr>
              <a:tblGrid>
                <a:gridCol w="1972502">
                  <a:extLst>
                    <a:ext uri="{9D8B030D-6E8A-4147-A177-3AD203B41FA5}">
                      <a16:colId xmlns:a16="http://schemas.microsoft.com/office/drawing/2014/main" val="20000"/>
                    </a:ext>
                  </a:extLst>
                </a:gridCol>
                <a:gridCol w="9069859">
                  <a:extLst>
                    <a:ext uri="{9D8B030D-6E8A-4147-A177-3AD203B41FA5}">
                      <a16:colId xmlns:a16="http://schemas.microsoft.com/office/drawing/2014/main" val="20001"/>
                    </a:ext>
                  </a:extLst>
                </a:gridCol>
              </a:tblGrid>
              <a:tr h="763650">
                <a:tc>
                  <a:txBody>
                    <a:bodyPr/>
                    <a:lstStyle/>
                    <a:p>
                      <a:pPr algn="ctr" latinLnBrk="1"/>
                      <a:r>
                        <a:rPr lang="ko-KR" altLang="en-US" dirty="0"/>
                        <a:t>교과목 명 </a:t>
                      </a:r>
                    </a:p>
                  </a:txBody>
                  <a:tcPr anchor="ctr"/>
                </a:tc>
                <a:tc>
                  <a:txBody>
                    <a:bodyPr/>
                    <a:lstStyle/>
                    <a:p>
                      <a:pPr algn="l" latinLnBrk="1"/>
                      <a:r>
                        <a:rPr lang="en-US" altLang="ko-KR" dirty="0"/>
                        <a:t>(15)</a:t>
                      </a:r>
                      <a:r>
                        <a:rPr lang="ko-KR" altLang="en-US" dirty="0"/>
                        <a:t> 연주실습 </a:t>
                      </a:r>
                      <a:r>
                        <a:rPr lang="en-US" altLang="ko-KR" dirty="0"/>
                        <a:t>5</a:t>
                      </a:r>
                      <a:r>
                        <a:rPr lang="ko-KR" altLang="en-US" dirty="0"/>
                        <a:t> </a:t>
                      </a:r>
                      <a:r>
                        <a:rPr lang="en-US" altLang="ko-KR" dirty="0"/>
                        <a:t>(1</a:t>
                      </a:r>
                      <a:r>
                        <a:rPr lang="ko-KR" altLang="en-US" dirty="0"/>
                        <a:t>학점</a:t>
                      </a:r>
                      <a:r>
                        <a:rPr lang="en-US" altLang="ko-KR" dirty="0"/>
                        <a:t>)</a:t>
                      </a:r>
                      <a:r>
                        <a:rPr lang="ko-KR" altLang="en-US" dirty="0"/>
                        <a:t> </a:t>
                      </a:r>
                    </a:p>
                  </a:txBody>
                  <a:tcPr anchor="ctr"/>
                </a:tc>
                <a:extLst>
                  <a:ext uri="{0D108BD9-81ED-4DB2-BD59-A6C34878D82A}">
                    <a16:rowId xmlns:a16="http://schemas.microsoft.com/office/drawing/2014/main" val="10000"/>
                  </a:ext>
                </a:extLst>
              </a:tr>
              <a:tr h="1283809">
                <a:tc>
                  <a:txBody>
                    <a:bodyPr/>
                    <a:lstStyle/>
                    <a:p>
                      <a:pPr algn="ctr" latinLnBrk="1"/>
                      <a:r>
                        <a:rPr lang="ko-KR" altLang="en-US" dirty="0"/>
                        <a:t>교과목 간략 소개</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ko-KR" altLang="en-US" dirty="0"/>
                        <a:t>연주실습은 성악 전공 학생이 전문 </a:t>
                      </a:r>
                      <a:r>
                        <a:rPr lang="ko-KR" altLang="en-US" dirty="0" err="1"/>
                        <a:t>연주자로서의</a:t>
                      </a:r>
                      <a:r>
                        <a:rPr lang="ko-KR" altLang="en-US" dirty="0"/>
                        <a:t> 기초 역량을 갖추기 위해 필수적인 발성</a:t>
                      </a:r>
                      <a:r>
                        <a:rPr lang="en-US" altLang="ko-KR" dirty="0"/>
                        <a:t>, </a:t>
                      </a:r>
                      <a:r>
                        <a:rPr lang="ko-KR" altLang="en-US" dirty="0"/>
                        <a:t>호흡</a:t>
                      </a:r>
                      <a:r>
                        <a:rPr lang="en-US" altLang="ko-KR" dirty="0"/>
                        <a:t>, </a:t>
                      </a:r>
                      <a:r>
                        <a:rPr lang="ko-KR" altLang="en-US" dirty="0"/>
                        <a:t>음악 해석</a:t>
                      </a:r>
                      <a:r>
                        <a:rPr lang="en-US" altLang="ko-KR" dirty="0"/>
                        <a:t>, </a:t>
                      </a:r>
                      <a:r>
                        <a:rPr lang="ko-KR" altLang="en-US" dirty="0"/>
                        <a:t>언어 구사력 등을 집중적으로 훈련하는 </a:t>
                      </a:r>
                      <a:r>
                        <a:rPr lang="en-US" altLang="ko-KR" dirty="0"/>
                        <a:t>1:1 </a:t>
                      </a:r>
                      <a:r>
                        <a:rPr lang="ko-KR" altLang="en-US" dirty="0"/>
                        <a:t>개인 실기 수업이다</a:t>
                      </a:r>
                      <a:r>
                        <a:rPr lang="en-US" altLang="ko-KR" dirty="0"/>
                        <a:t>. </a:t>
                      </a:r>
                      <a:r>
                        <a:rPr lang="ko-KR" altLang="en-US" dirty="0"/>
                        <a:t>학생의 수준과 전공 단계에 맞추어 다양한 시대와 언어의 성악 레퍼토리를 학습하며</a:t>
                      </a:r>
                      <a:r>
                        <a:rPr lang="en-US" altLang="ko-KR" dirty="0"/>
                        <a:t>, </a:t>
                      </a:r>
                      <a:r>
                        <a:rPr lang="ko-KR" altLang="en-US" dirty="0"/>
                        <a:t>표현력과 무대 적응력을 함께 향상시킨다</a:t>
                      </a:r>
                      <a:r>
                        <a:rPr lang="en-US" altLang="ko-KR" dirty="0"/>
                        <a:t>.</a:t>
                      </a:r>
                    </a:p>
                  </a:txBody>
                  <a:tcPr anchor="ctr"/>
                </a:tc>
                <a:extLst>
                  <a:ext uri="{0D108BD9-81ED-4DB2-BD59-A6C34878D82A}">
                    <a16:rowId xmlns:a16="http://schemas.microsoft.com/office/drawing/2014/main" val="10001"/>
                  </a:ext>
                </a:extLst>
              </a:tr>
              <a:tr h="763650">
                <a:tc>
                  <a:txBody>
                    <a:bodyPr/>
                    <a:lstStyle/>
                    <a:p>
                      <a:pPr algn="ctr" latinLnBrk="1"/>
                      <a:r>
                        <a:rPr lang="ko-KR" altLang="en-US" dirty="0"/>
                        <a:t>담당교수 소개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ko-KR" altLang="en-US" sz="1700" dirty="0" err="1"/>
                        <a:t>전병권</a:t>
                      </a:r>
                      <a:r>
                        <a:rPr lang="en-US" altLang="ko-KR" sz="1700" dirty="0"/>
                        <a:t>, </a:t>
                      </a:r>
                      <a:r>
                        <a:rPr lang="ko-KR" altLang="en-US" sz="1700" dirty="0" err="1"/>
                        <a:t>정아영</a:t>
                      </a:r>
                      <a:r>
                        <a:rPr lang="en-US" altLang="ko-KR" sz="1700" dirty="0"/>
                        <a:t>, </a:t>
                      </a:r>
                      <a:r>
                        <a:rPr lang="ko-KR" altLang="en-US" sz="1700" dirty="0" err="1"/>
                        <a:t>박의현</a:t>
                      </a:r>
                      <a:r>
                        <a:rPr lang="en-US" altLang="ko-KR" sz="1700" dirty="0"/>
                        <a:t>, </a:t>
                      </a:r>
                      <a:r>
                        <a:rPr lang="ko-KR" altLang="en-US" sz="1700" dirty="0" err="1"/>
                        <a:t>유신희</a:t>
                      </a:r>
                      <a:r>
                        <a:rPr lang="en-US" altLang="ko-KR" sz="1700" dirty="0"/>
                        <a:t>, </a:t>
                      </a:r>
                      <a:r>
                        <a:rPr lang="ko-KR" altLang="en-US" sz="1700" dirty="0" err="1"/>
                        <a:t>진세헌</a:t>
                      </a:r>
                      <a:r>
                        <a:rPr lang="en-US" altLang="ko-KR" sz="1700" dirty="0"/>
                        <a:t> </a:t>
                      </a:r>
                      <a:r>
                        <a:rPr lang="ko-KR" altLang="en-US" sz="1700" dirty="0"/>
                        <a:t>교수 </a:t>
                      </a:r>
                      <a:r>
                        <a:rPr lang="en-US" altLang="ko-KR" sz="1700" dirty="0"/>
                        <a:t>(</a:t>
                      </a:r>
                      <a:r>
                        <a:rPr lang="ko-KR" altLang="en-US" sz="1700" dirty="0"/>
                        <a:t>가톨릭대학교 예술미디어융합학과 성악전공</a:t>
                      </a:r>
                      <a:r>
                        <a:rPr lang="en-US" altLang="ko-KR" sz="1700" dirty="0"/>
                        <a:t>)</a:t>
                      </a:r>
                      <a:endParaRPr lang="ko-KR" altLang="en-US" sz="1700" dirty="0"/>
                    </a:p>
                  </a:txBody>
                  <a:tcPr anchor="ctr"/>
                </a:tc>
                <a:extLst>
                  <a:ext uri="{0D108BD9-81ED-4DB2-BD59-A6C34878D82A}">
                    <a16:rowId xmlns:a16="http://schemas.microsoft.com/office/drawing/2014/main" val="10002"/>
                  </a:ext>
                </a:extLst>
              </a:tr>
              <a:tr h="763650">
                <a:tc>
                  <a:txBody>
                    <a:bodyPr/>
                    <a:lstStyle/>
                    <a:p>
                      <a:pPr algn="ctr" latinLnBrk="1"/>
                      <a:r>
                        <a:rPr lang="ko-KR" altLang="en-US" dirty="0"/>
                        <a:t>수업 시간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ko-KR" altLang="en-US" dirty="0"/>
                        <a:t>지도교수와 개별적으로 의논하여 정함 </a:t>
                      </a:r>
                    </a:p>
                  </a:txBody>
                  <a:tcPr anchor="ctr"/>
                </a:tc>
                <a:extLst>
                  <a:ext uri="{0D108BD9-81ED-4DB2-BD59-A6C34878D82A}">
                    <a16:rowId xmlns:a16="http://schemas.microsoft.com/office/drawing/2014/main" val="10003"/>
                  </a:ext>
                </a:extLst>
              </a:tr>
              <a:tr h="763650">
                <a:tc>
                  <a:txBody>
                    <a:bodyPr/>
                    <a:lstStyle/>
                    <a:p>
                      <a:pPr algn="ctr" latinLnBrk="1"/>
                      <a:r>
                        <a:rPr lang="ko-KR" altLang="en-US" dirty="0"/>
                        <a:t>수강 대상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ko-KR" altLang="en-US" dirty="0">
                          <a:solidFill>
                            <a:srgbClr val="0070C0"/>
                          </a:solidFill>
                        </a:rPr>
                        <a:t>성악전공 </a:t>
                      </a:r>
                      <a:r>
                        <a:rPr lang="ko-KR" altLang="en-US" dirty="0" err="1">
                          <a:solidFill>
                            <a:srgbClr val="0070C0"/>
                          </a:solidFill>
                        </a:rPr>
                        <a:t>석사생</a:t>
                      </a:r>
                      <a:r>
                        <a:rPr lang="en-US" altLang="ko-KR" dirty="0">
                          <a:solidFill>
                            <a:srgbClr val="0070C0"/>
                          </a:solidFill>
                        </a:rPr>
                        <a:t>(2</a:t>
                      </a:r>
                      <a:r>
                        <a:rPr lang="ko-KR" altLang="en-US" dirty="0">
                          <a:solidFill>
                            <a:srgbClr val="0070C0"/>
                          </a:solidFill>
                        </a:rPr>
                        <a:t>학기생부터</a:t>
                      </a:r>
                      <a:r>
                        <a:rPr lang="en-US" altLang="ko-KR" dirty="0">
                          <a:solidFill>
                            <a:srgbClr val="0070C0"/>
                          </a:solidFill>
                        </a:rPr>
                        <a:t>)</a:t>
                      </a:r>
                      <a:r>
                        <a:rPr lang="ko-KR" altLang="en-US" dirty="0">
                          <a:solidFill>
                            <a:srgbClr val="0070C0"/>
                          </a:solidFill>
                        </a:rPr>
                        <a:t>과 석박사통합 석사과정생</a:t>
                      </a:r>
                      <a:r>
                        <a:rPr lang="en-US" altLang="ko-KR" dirty="0">
                          <a:solidFill>
                            <a:srgbClr val="0070C0"/>
                          </a:solidFill>
                        </a:rPr>
                        <a:t>(3</a:t>
                      </a:r>
                      <a:r>
                        <a:rPr lang="ko-KR" altLang="en-US" dirty="0">
                          <a:solidFill>
                            <a:srgbClr val="0070C0"/>
                          </a:solidFill>
                        </a:rPr>
                        <a:t>학기생부터</a:t>
                      </a:r>
                      <a:r>
                        <a:rPr lang="en-US" altLang="ko-KR" dirty="0">
                          <a:solidFill>
                            <a:srgbClr val="0070C0"/>
                          </a:solidFill>
                        </a:rPr>
                        <a:t>)</a:t>
                      </a:r>
                      <a:r>
                        <a:rPr lang="ko-KR" altLang="en-US" dirty="0">
                          <a:solidFill>
                            <a:srgbClr val="0070C0"/>
                          </a:solidFill>
                        </a:rPr>
                        <a:t>만 수강 신청 가능 </a:t>
                      </a:r>
                      <a:endParaRPr lang="en-US" altLang="ko-KR" dirty="0">
                        <a:solidFill>
                          <a:srgbClr val="0070C0"/>
                        </a:solidFill>
                      </a:endParaRPr>
                    </a:p>
                  </a:txBody>
                  <a:tcPr anchor="ctr"/>
                </a:tc>
                <a:extLst>
                  <a:ext uri="{0D108BD9-81ED-4DB2-BD59-A6C34878D82A}">
                    <a16:rowId xmlns:a16="http://schemas.microsoft.com/office/drawing/2014/main" val="10004"/>
                  </a:ext>
                </a:extLst>
              </a:tr>
              <a:tr h="763650">
                <a:tc>
                  <a:txBody>
                    <a:bodyPr/>
                    <a:lstStyle/>
                    <a:p>
                      <a:pPr algn="ctr" latinLnBrk="1"/>
                      <a:r>
                        <a:rPr lang="ko-KR" altLang="en-US" dirty="0"/>
                        <a:t>참고 사항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ko-KR" altLang="en-US" sz="1800" dirty="0">
                          <a:solidFill>
                            <a:srgbClr val="FF0000"/>
                          </a:solidFill>
                        </a:rPr>
                        <a:t>석사 </a:t>
                      </a:r>
                      <a:r>
                        <a:rPr lang="en-US" altLang="ko-KR" sz="1800" dirty="0">
                          <a:solidFill>
                            <a:srgbClr val="FF0000"/>
                          </a:solidFill>
                        </a:rPr>
                        <a:t>1</a:t>
                      </a:r>
                      <a:r>
                        <a:rPr lang="ko-KR" altLang="en-US" sz="1800" dirty="0">
                          <a:solidFill>
                            <a:srgbClr val="FF0000"/>
                          </a:solidFill>
                        </a:rPr>
                        <a:t>학기 및 석박사통합 </a:t>
                      </a:r>
                      <a:r>
                        <a:rPr lang="en-US" altLang="ko-KR" sz="1800" dirty="0">
                          <a:solidFill>
                            <a:srgbClr val="FF0000"/>
                          </a:solidFill>
                        </a:rPr>
                        <a:t>1,2</a:t>
                      </a:r>
                      <a:r>
                        <a:rPr lang="ko-KR" altLang="en-US" sz="1800" dirty="0">
                          <a:solidFill>
                            <a:srgbClr val="FF0000"/>
                          </a:solidFill>
                        </a:rPr>
                        <a:t>학기 신청불가</a:t>
                      </a:r>
                      <a:endParaRPr lang="en-US" altLang="ko-KR" sz="1800" dirty="0">
                        <a:solidFill>
                          <a:schemeClr val="tx1"/>
                        </a:solidFill>
                      </a:endParaRPr>
                    </a:p>
                  </a:txBody>
                  <a:tcPr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모서리가 둥근 직사각형 6"/>
          <p:cNvSpPr/>
          <p:nvPr/>
        </p:nvSpPr>
        <p:spPr>
          <a:xfrm>
            <a:off x="134754" y="79022"/>
            <a:ext cx="11921779" cy="1061156"/>
          </a:xfrm>
          <a:prstGeom prst="roundRect">
            <a:avLst>
              <a:gd name="adj" fmla="val 850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5" name="TextBox 4"/>
          <p:cNvSpPr txBox="1"/>
          <p:nvPr/>
        </p:nvSpPr>
        <p:spPr>
          <a:xfrm>
            <a:off x="322387" y="286434"/>
            <a:ext cx="10724445" cy="645160"/>
          </a:xfrm>
          <a:prstGeom prst="rect">
            <a:avLst/>
          </a:prstGeom>
          <a:noFill/>
        </p:spPr>
        <p:txBody>
          <a:bodyPr wrap="square" rtlCol="0">
            <a:spAutoFit/>
          </a:bodyPr>
          <a:lstStyle/>
          <a:p>
            <a:r>
              <a:rPr kumimoji="1" lang="en-US" altLang="ko-KR" sz="3600" b="1" dirty="0">
                <a:solidFill>
                  <a:schemeClr val="bg1"/>
                </a:solidFill>
              </a:rPr>
              <a:t>3.</a:t>
            </a:r>
            <a:r>
              <a:rPr kumimoji="1" lang="ko-KR" altLang="en-US" sz="3600" b="1" dirty="0">
                <a:solidFill>
                  <a:schemeClr val="bg1"/>
                </a:solidFill>
              </a:rPr>
              <a:t> </a:t>
            </a:r>
            <a:r>
              <a:rPr kumimoji="1" lang="zh-CN" altLang="ko-KR" sz="3600" b="1" dirty="0">
                <a:solidFill>
                  <a:schemeClr val="bg1"/>
                </a:solidFill>
              </a:rPr>
              <a:t>科目介绍</a:t>
            </a:r>
          </a:p>
        </p:txBody>
      </p:sp>
      <p:graphicFrame>
        <p:nvGraphicFramePr>
          <p:cNvPr id="2" name="표 1"/>
          <p:cNvGraphicFramePr>
            <a:graphicFrameLocks noGrp="1"/>
          </p:cNvGraphicFramePr>
          <p:nvPr/>
        </p:nvGraphicFramePr>
        <p:xfrm>
          <a:off x="511206" y="1422310"/>
          <a:ext cx="11042361" cy="5102059"/>
        </p:xfrm>
        <a:graphic>
          <a:graphicData uri="http://schemas.openxmlformats.org/drawingml/2006/table">
            <a:tbl>
              <a:tblPr firstRow="1" bandRow="1">
                <a:tableStyleId>{D7AC3CCA-C797-4891-BE02-D94E43425B78}</a:tableStyleId>
              </a:tblPr>
              <a:tblGrid>
                <a:gridCol w="1972502">
                  <a:extLst>
                    <a:ext uri="{9D8B030D-6E8A-4147-A177-3AD203B41FA5}">
                      <a16:colId xmlns:a16="http://schemas.microsoft.com/office/drawing/2014/main" val="20000"/>
                    </a:ext>
                  </a:extLst>
                </a:gridCol>
                <a:gridCol w="9069859">
                  <a:extLst>
                    <a:ext uri="{9D8B030D-6E8A-4147-A177-3AD203B41FA5}">
                      <a16:colId xmlns:a16="http://schemas.microsoft.com/office/drawing/2014/main" val="20001"/>
                    </a:ext>
                  </a:extLst>
                </a:gridCol>
              </a:tblGrid>
              <a:tr h="763650">
                <a:tc>
                  <a:txBody>
                    <a:bodyPr/>
                    <a:lstStyle/>
                    <a:p>
                      <a:pPr algn="ctr" latinLnBrk="1"/>
                      <a:r>
                        <a:rPr lang="zh-CN" altLang="ko-KR" dirty="0"/>
                        <a:t>科目名</a:t>
                      </a:r>
                    </a:p>
                  </a:txBody>
                  <a:tcPr anchor="ctr"/>
                </a:tc>
                <a:tc>
                  <a:txBody>
                    <a:bodyPr/>
                    <a:lstStyle/>
                    <a:p>
                      <a:pPr algn="l" latinLnBrk="1"/>
                      <a:r>
                        <a:rPr lang="en-US" altLang="ko-KR" dirty="0"/>
                        <a:t>(15)</a:t>
                      </a:r>
                      <a:r>
                        <a:rPr lang="ko-KR" altLang="en-US" dirty="0"/>
                        <a:t> </a:t>
                      </a:r>
                      <a:r>
                        <a:rPr lang="zh-CN" altLang="ko-KR" dirty="0"/>
                        <a:t>演奏实习</a:t>
                      </a:r>
                      <a:r>
                        <a:rPr lang="ko-KR" altLang="en-US" dirty="0"/>
                        <a:t> </a:t>
                      </a:r>
                      <a:r>
                        <a:rPr lang="en-US" altLang="ko-KR" dirty="0"/>
                        <a:t>5</a:t>
                      </a:r>
                      <a:r>
                        <a:rPr lang="ko-KR" altLang="en-US" dirty="0"/>
                        <a:t> </a:t>
                      </a:r>
                      <a:r>
                        <a:rPr lang="en-US" altLang="ko-KR" dirty="0"/>
                        <a:t>(1</a:t>
                      </a:r>
                      <a:r>
                        <a:rPr lang="zh-CN" altLang="ko-KR" dirty="0"/>
                        <a:t>学分</a:t>
                      </a:r>
                      <a:r>
                        <a:rPr lang="en-US" altLang="ko-KR" dirty="0"/>
                        <a:t>)</a:t>
                      </a:r>
                      <a:r>
                        <a:rPr lang="ko-KR" altLang="en-US" dirty="0"/>
                        <a:t> </a:t>
                      </a:r>
                    </a:p>
                  </a:txBody>
                  <a:tcPr anchor="ctr"/>
                </a:tc>
                <a:extLst>
                  <a:ext uri="{0D108BD9-81ED-4DB2-BD59-A6C34878D82A}">
                    <a16:rowId xmlns:a16="http://schemas.microsoft.com/office/drawing/2014/main" val="10000"/>
                  </a:ext>
                </a:extLst>
              </a:tr>
              <a:tr h="1283809">
                <a:tc>
                  <a:txBody>
                    <a:bodyPr/>
                    <a:lstStyle/>
                    <a:p>
                      <a:pPr algn="ctr" latinLnBrk="1"/>
                      <a:r>
                        <a:rPr lang="zh-CN" altLang="ko-KR" dirty="0"/>
                        <a:t>科目简介</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zh-CN" altLang="en-US" dirty="0"/>
                        <a:t>演奏实习是一对一的个人实践课程，主要教授声乐专业学生作为专业表演者所必备的发声、呼吸、音乐诠释和语言技巧。学生将根据自己的水平和学习阶段，学习不同时期、不同语言的声乐曲目，同时提高自己的表现力和舞台表现力。</a:t>
                      </a:r>
                    </a:p>
                  </a:txBody>
                  <a:tcPr anchor="ctr"/>
                </a:tc>
                <a:extLst>
                  <a:ext uri="{0D108BD9-81ED-4DB2-BD59-A6C34878D82A}">
                    <a16:rowId xmlns:a16="http://schemas.microsoft.com/office/drawing/2014/main" val="10001"/>
                  </a:ext>
                </a:extLst>
              </a:tr>
              <a:tr h="763650">
                <a:tc>
                  <a:txBody>
                    <a:bodyPr/>
                    <a:lstStyle/>
                    <a:p>
                      <a:pPr algn="ctr" latinLnBrk="1"/>
                      <a:r>
                        <a:rPr lang="zh-CN" altLang="ko-KR" dirty="0"/>
                        <a:t>教授介绍</a:t>
                      </a:r>
                      <a:r>
                        <a:rPr lang="ko-KR" altLang="en-US" dirty="0"/>
                        <a:t> </a:t>
                      </a:r>
                    </a:p>
                  </a:txBody>
                  <a:tcPr anchor="ctr"/>
                </a:tc>
                <a:tc>
                  <a:txBody>
                    <a:bodyPr/>
                    <a:lstStyle/>
                    <a:p>
                      <a:pPr latinLnBrk="1"/>
                      <a:r>
                        <a:rPr lang="ko-KR" altLang="en-US" dirty="0" err="1"/>
                        <a:t>전병권</a:t>
                      </a:r>
                      <a:r>
                        <a:rPr lang="en-US" altLang="ko-KR" dirty="0"/>
                        <a:t>, </a:t>
                      </a:r>
                      <a:r>
                        <a:rPr lang="ko-KR" altLang="en-US" dirty="0" err="1"/>
                        <a:t>정아영</a:t>
                      </a:r>
                      <a:r>
                        <a:rPr lang="en-US" altLang="ko-KR" dirty="0"/>
                        <a:t>, </a:t>
                      </a:r>
                      <a:r>
                        <a:rPr lang="ko-KR" altLang="en-US" dirty="0" err="1"/>
                        <a:t>박의현</a:t>
                      </a:r>
                      <a:r>
                        <a:rPr lang="en-US" altLang="ko-KR" dirty="0"/>
                        <a:t>, </a:t>
                      </a:r>
                      <a:r>
                        <a:rPr lang="ko-KR" altLang="en-US" dirty="0" err="1"/>
                        <a:t>유신희</a:t>
                      </a:r>
                      <a:r>
                        <a:rPr lang="en-US" altLang="ko-KR" dirty="0"/>
                        <a:t>, </a:t>
                      </a:r>
                      <a:r>
                        <a:rPr lang="ko-KR" altLang="en-US" dirty="0" err="1"/>
                        <a:t>진세헌</a:t>
                      </a:r>
                      <a:r>
                        <a:rPr lang="ko-KR" altLang="en-US" dirty="0"/>
                        <a:t> </a:t>
                      </a:r>
                      <a:r>
                        <a:rPr lang="zh-CN" altLang="ko-KR" sz="1800" dirty="0">
                          <a:sym typeface="+mn-ea"/>
                        </a:rPr>
                        <a:t>加图立大学</a:t>
                      </a:r>
                      <a:r>
                        <a:rPr lang="en-US" altLang="zh-CN" sz="1800" dirty="0">
                          <a:sym typeface="+mn-ea"/>
                        </a:rPr>
                        <a:t> </a:t>
                      </a:r>
                      <a:r>
                        <a:rPr lang="zh-CN" altLang="en-US" sz="1800" dirty="0">
                          <a:sym typeface="+mn-ea"/>
                        </a:rPr>
                        <a:t>艺术媒体融合学科</a:t>
                      </a:r>
                      <a:r>
                        <a:rPr lang="en-US" altLang="zh-CN" sz="1800" dirty="0">
                          <a:sym typeface="+mn-ea"/>
                        </a:rPr>
                        <a:t> </a:t>
                      </a:r>
                      <a:r>
                        <a:rPr lang="zh-CN" altLang="en-US" sz="1800" dirty="0">
                          <a:sym typeface="+mn-ea"/>
                        </a:rPr>
                        <a:t>声乐专业教授</a:t>
                      </a:r>
                      <a:endParaRPr lang="ko-KR" altLang="en-US" dirty="0"/>
                    </a:p>
                  </a:txBody>
                  <a:tcPr anchor="ctr"/>
                </a:tc>
                <a:extLst>
                  <a:ext uri="{0D108BD9-81ED-4DB2-BD59-A6C34878D82A}">
                    <a16:rowId xmlns:a16="http://schemas.microsoft.com/office/drawing/2014/main" val="10002"/>
                  </a:ext>
                </a:extLst>
              </a:tr>
              <a:tr h="763650">
                <a:tc>
                  <a:txBody>
                    <a:bodyPr/>
                    <a:lstStyle/>
                    <a:p>
                      <a:pPr algn="ctr" latinLnBrk="1"/>
                      <a:r>
                        <a:rPr lang="zh-CN" altLang="ko-KR" dirty="0"/>
                        <a:t>课程时间</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zh-CN" altLang="ko-KR" sz="1800" dirty="0">
                          <a:sym typeface="+mn-ea"/>
                        </a:rPr>
                        <a:t>和各自的指导教授个别商议</a:t>
                      </a:r>
                      <a:r>
                        <a:rPr lang="ko-KR" altLang="en-US" dirty="0"/>
                        <a:t> </a:t>
                      </a:r>
                    </a:p>
                  </a:txBody>
                  <a:tcPr anchor="ctr"/>
                </a:tc>
                <a:extLst>
                  <a:ext uri="{0D108BD9-81ED-4DB2-BD59-A6C34878D82A}">
                    <a16:rowId xmlns:a16="http://schemas.microsoft.com/office/drawing/2014/main" val="10003"/>
                  </a:ext>
                </a:extLst>
              </a:tr>
              <a:tr h="763650">
                <a:tc>
                  <a:txBody>
                    <a:bodyPr/>
                    <a:lstStyle/>
                    <a:p>
                      <a:pPr algn="ctr" latinLnBrk="1"/>
                      <a:r>
                        <a:rPr lang="zh-CN" altLang="ko-KR" dirty="0"/>
                        <a:t>听课对象</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zh-CN" altLang="ko-KR" dirty="0">
                          <a:solidFill>
                            <a:srgbClr val="0070C0"/>
                          </a:solidFill>
                        </a:rPr>
                        <a:t>仅限</a:t>
                      </a:r>
                      <a:r>
                        <a:rPr lang="ko-KR" altLang="en-US" sz="1800" dirty="0">
                          <a:solidFill>
                            <a:srgbClr val="0070C0"/>
                          </a:solidFill>
                          <a:sym typeface="+mn-ea"/>
                        </a:rPr>
                        <a:t>声乐专业</a:t>
                      </a:r>
                      <a:r>
                        <a:rPr lang="zh-CN" altLang="ko-KR" sz="1800" dirty="0">
                          <a:solidFill>
                            <a:srgbClr val="0070C0"/>
                          </a:solidFill>
                          <a:sym typeface="+mn-ea"/>
                        </a:rPr>
                        <a:t>硕</a:t>
                      </a:r>
                      <a:r>
                        <a:rPr lang="ko-KR" altLang="en-US" sz="1800" dirty="0">
                          <a:solidFill>
                            <a:srgbClr val="0070C0"/>
                          </a:solidFill>
                          <a:sym typeface="+mn-ea"/>
                        </a:rPr>
                        <a:t>士生</a:t>
                      </a:r>
                      <a:r>
                        <a:rPr lang="zh-CN" altLang="ko-KR" sz="1800" dirty="0">
                          <a:solidFill>
                            <a:srgbClr val="0070C0"/>
                          </a:solidFill>
                          <a:sym typeface="+mn-ea"/>
                        </a:rPr>
                        <a:t>（第</a:t>
                      </a:r>
                      <a:r>
                        <a:rPr lang="en-US" altLang="zh-CN" sz="1800" dirty="0">
                          <a:solidFill>
                            <a:srgbClr val="0070C0"/>
                          </a:solidFill>
                          <a:sym typeface="+mn-ea"/>
                        </a:rPr>
                        <a:t>2</a:t>
                      </a:r>
                      <a:r>
                        <a:rPr lang="zh-CN" altLang="en-US" sz="1800" dirty="0">
                          <a:solidFill>
                            <a:srgbClr val="0070C0"/>
                          </a:solidFill>
                          <a:sym typeface="+mn-ea"/>
                        </a:rPr>
                        <a:t>学期起可以申请）</a:t>
                      </a:r>
                      <a:r>
                        <a:rPr lang="ko-KR" altLang="en-US" sz="1800" dirty="0">
                          <a:solidFill>
                            <a:srgbClr val="0070C0"/>
                          </a:solidFill>
                          <a:sym typeface="+mn-ea"/>
                        </a:rPr>
                        <a:t>，硕博连读中</a:t>
                      </a:r>
                      <a:r>
                        <a:rPr lang="zh-CN" altLang="ko-KR" sz="1800" dirty="0">
                          <a:solidFill>
                            <a:srgbClr val="0070C0"/>
                          </a:solidFill>
                          <a:sym typeface="+mn-ea"/>
                        </a:rPr>
                        <a:t>硕</a:t>
                      </a:r>
                      <a:r>
                        <a:rPr lang="ko-KR" altLang="en-US" sz="1800" dirty="0">
                          <a:solidFill>
                            <a:srgbClr val="0070C0"/>
                          </a:solidFill>
                          <a:sym typeface="+mn-ea"/>
                        </a:rPr>
                        <a:t>士课程</a:t>
                      </a:r>
                      <a:r>
                        <a:rPr lang="zh-CN" altLang="ko-KR" sz="1800" dirty="0">
                          <a:solidFill>
                            <a:srgbClr val="0070C0"/>
                          </a:solidFill>
                          <a:sym typeface="+mn-ea"/>
                        </a:rPr>
                        <a:t>（第</a:t>
                      </a:r>
                      <a:r>
                        <a:rPr lang="en-US" altLang="zh-CN" sz="1800" dirty="0">
                          <a:solidFill>
                            <a:srgbClr val="0070C0"/>
                          </a:solidFill>
                          <a:sym typeface="+mn-ea"/>
                        </a:rPr>
                        <a:t>3</a:t>
                      </a:r>
                      <a:r>
                        <a:rPr lang="zh-CN" altLang="en-US" sz="1800" dirty="0">
                          <a:solidFill>
                            <a:srgbClr val="0070C0"/>
                          </a:solidFill>
                          <a:sym typeface="+mn-ea"/>
                        </a:rPr>
                        <a:t>学期起可以申请）</a:t>
                      </a:r>
                      <a:r>
                        <a:rPr lang="ko-KR" altLang="en-US" sz="1800" dirty="0">
                          <a:solidFill>
                            <a:srgbClr val="0070C0"/>
                          </a:solidFill>
                          <a:sym typeface="+mn-ea"/>
                        </a:rPr>
                        <a:t>的学生</a:t>
                      </a:r>
                      <a:endParaRPr lang="ko-KR" altLang="en-US" dirty="0">
                        <a:solidFill>
                          <a:srgbClr val="0070C0"/>
                        </a:solidFill>
                      </a:endParaRPr>
                    </a:p>
                  </a:txBody>
                  <a:tcPr anchor="ctr"/>
                </a:tc>
                <a:extLst>
                  <a:ext uri="{0D108BD9-81ED-4DB2-BD59-A6C34878D82A}">
                    <a16:rowId xmlns:a16="http://schemas.microsoft.com/office/drawing/2014/main" val="10004"/>
                  </a:ext>
                </a:extLst>
              </a:tr>
              <a:tr h="763650">
                <a:tc>
                  <a:txBody>
                    <a:bodyPr/>
                    <a:lstStyle/>
                    <a:p>
                      <a:pPr algn="ctr" latinLnBrk="1"/>
                      <a:r>
                        <a:rPr lang="zh-CN" altLang="ko-KR" dirty="0"/>
                        <a:t>其他</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zh-CN" sz="1800" dirty="0">
                          <a:solidFill>
                            <a:srgbClr val="FF0000"/>
                          </a:solidFill>
                        </a:rPr>
                        <a:t>硕士第</a:t>
                      </a:r>
                      <a:r>
                        <a:rPr lang="en-US" altLang="zh-CN" sz="1800" dirty="0">
                          <a:solidFill>
                            <a:srgbClr val="FF0000"/>
                          </a:solidFill>
                        </a:rPr>
                        <a:t>1</a:t>
                      </a:r>
                      <a:r>
                        <a:rPr lang="zh-CN" sz="1800" dirty="0">
                          <a:solidFill>
                            <a:srgbClr val="FF0000"/>
                          </a:solidFill>
                        </a:rPr>
                        <a:t>学期，硕博连读</a:t>
                      </a:r>
                      <a:r>
                        <a:rPr lang="en-US" altLang="zh-CN" sz="1800" dirty="0">
                          <a:solidFill>
                            <a:srgbClr val="FF0000"/>
                          </a:solidFill>
                        </a:rPr>
                        <a:t>1,2</a:t>
                      </a:r>
                      <a:r>
                        <a:rPr lang="zh-CN" altLang="en-US" sz="1800" dirty="0">
                          <a:solidFill>
                            <a:srgbClr val="FF0000"/>
                          </a:solidFill>
                        </a:rPr>
                        <a:t>学期，博士生</a:t>
                      </a:r>
                      <a:r>
                        <a:rPr lang="en-US" altLang="zh-CN" sz="1800" dirty="0">
                          <a:solidFill>
                            <a:srgbClr val="FF0000"/>
                          </a:solidFill>
                        </a:rPr>
                        <a:t> </a:t>
                      </a:r>
                      <a:r>
                        <a:rPr lang="zh-CN" altLang="en-US" sz="1800" dirty="0">
                          <a:solidFill>
                            <a:srgbClr val="FF0000"/>
                          </a:solidFill>
                        </a:rPr>
                        <a:t>不可申请</a:t>
                      </a:r>
                    </a:p>
                  </a:txBody>
                  <a:tcPr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모서리가 둥근 직사각형 6"/>
          <p:cNvSpPr/>
          <p:nvPr/>
        </p:nvSpPr>
        <p:spPr>
          <a:xfrm>
            <a:off x="134754" y="79022"/>
            <a:ext cx="11921779" cy="1061156"/>
          </a:xfrm>
          <a:prstGeom prst="roundRect">
            <a:avLst>
              <a:gd name="adj" fmla="val 850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5" name="TextBox 4"/>
          <p:cNvSpPr txBox="1"/>
          <p:nvPr/>
        </p:nvSpPr>
        <p:spPr>
          <a:xfrm>
            <a:off x="322387" y="286434"/>
            <a:ext cx="10724445" cy="646331"/>
          </a:xfrm>
          <a:prstGeom prst="rect">
            <a:avLst/>
          </a:prstGeom>
          <a:noFill/>
        </p:spPr>
        <p:txBody>
          <a:bodyPr wrap="square" rtlCol="0">
            <a:spAutoFit/>
          </a:bodyPr>
          <a:lstStyle/>
          <a:p>
            <a:r>
              <a:rPr kumimoji="1" lang="en-US" altLang="ko-KR" sz="3600" b="1" dirty="0">
                <a:solidFill>
                  <a:schemeClr val="bg1"/>
                </a:solidFill>
              </a:rPr>
              <a:t>3.</a:t>
            </a:r>
            <a:r>
              <a:rPr kumimoji="1" lang="ko-KR" altLang="en-US" sz="3600" b="1" dirty="0">
                <a:solidFill>
                  <a:schemeClr val="bg1"/>
                </a:solidFill>
              </a:rPr>
              <a:t> 교과목 소개 </a:t>
            </a:r>
          </a:p>
        </p:txBody>
      </p:sp>
      <p:graphicFrame>
        <p:nvGraphicFramePr>
          <p:cNvPr id="2" name="표 1"/>
          <p:cNvGraphicFramePr>
            <a:graphicFrameLocks noGrp="1"/>
          </p:cNvGraphicFramePr>
          <p:nvPr/>
        </p:nvGraphicFramePr>
        <p:xfrm>
          <a:off x="511206" y="1422310"/>
          <a:ext cx="11042361" cy="5102059"/>
        </p:xfrm>
        <a:graphic>
          <a:graphicData uri="http://schemas.openxmlformats.org/drawingml/2006/table">
            <a:tbl>
              <a:tblPr firstRow="1" bandRow="1">
                <a:tableStyleId>{D7AC3CCA-C797-4891-BE02-D94E43425B78}</a:tableStyleId>
              </a:tblPr>
              <a:tblGrid>
                <a:gridCol w="1972502">
                  <a:extLst>
                    <a:ext uri="{9D8B030D-6E8A-4147-A177-3AD203B41FA5}">
                      <a16:colId xmlns:a16="http://schemas.microsoft.com/office/drawing/2014/main" val="20000"/>
                    </a:ext>
                  </a:extLst>
                </a:gridCol>
                <a:gridCol w="9069859">
                  <a:extLst>
                    <a:ext uri="{9D8B030D-6E8A-4147-A177-3AD203B41FA5}">
                      <a16:colId xmlns:a16="http://schemas.microsoft.com/office/drawing/2014/main" val="20001"/>
                    </a:ext>
                  </a:extLst>
                </a:gridCol>
              </a:tblGrid>
              <a:tr h="763650">
                <a:tc>
                  <a:txBody>
                    <a:bodyPr/>
                    <a:lstStyle/>
                    <a:p>
                      <a:pPr algn="ctr" latinLnBrk="1"/>
                      <a:r>
                        <a:rPr lang="ko-KR" altLang="en-US" dirty="0"/>
                        <a:t>교과목 명 </a:t>
                      </a:r>
                    </a:p>
                  </a:txBody>
                  <a:tcPr anchor="ctr"/>
                </a:tc>
                <a:tc>
                  <a:txBody>
                    <a:bodyPr/>
                    <a:lstStyle/>
                    <a:p>
                      <a:pPr algn="l" latinLnBrk="1"/>
                      <a:r>
                        <a:rPr lang="en-US" altLang="ko-KR" dirty="0"/>
                        <a:t>(16)</a:t>
                      </a:r>
                      <a:r>
                        <a:rPr lang="ko-KR" altLang="en-US" dirty="0"/>
                        <a:t> 연주실습 </a:t>
                      </a:r>
                      <a:r>
                        <a:rPr lang="en-US" altLang="ko-KR" dirty="0"/>
                        <a:t>6</a:t>
                      </a:r>
                      <a:r>
                        <a:rPr lang="ko-KR" altLang="en-US" dirty="0"/>
                        <a:t> </a:t>
                      </a:r>
                      <a:r>
                        <a:rPr lang="en-US" altLang="ko-KR" dirty="0"/>
                        <a:t>(1</a:t>
                      </a:r>
                      <a:r>
                        <a:rPr lang="ko-KR" altLang="en-US" dirty="0"/>
                        <a:t>학점</a:t>
                      </a:r>
                      <a:r>
                        <a:rPr lang="en-US" altLang="ko-KR" dirty="0"/>
                        <a:t>)</a:t>
                      </a:r>
                      <a:r>
                        <a:rPr lang="ko-KR" altLang="en-US" dirty="0"/>
                        <a:t> </a:t>
                      </a:r>
                    </a:p>
                  </a:txBody>
                  <a:tcPr anchor="ctr"/>
                </a:tc>
                <a:extLst>
                  <a:ext uri="{0D108BD9-81ED-4DB2-BD59-A6C34878D82A}">
                    <a16:rowId xmlns:a16="http://schemas.microsoft.com/office/drawing/2014/main" val="10000"/>
                  </a:ext>
                </a:extLst>
              </a:tr>
              <a:tr h="1283809">
                <a:tc>
                  <a:txBody>
                    <a:bodyPr/>
                    <a:lstStyle/>
                    <a:p>
                      <a:pPr algn="ctr" latinLnBrk="1"/>
                      <a:r>
                        <a:rPr lang="ko-KR" altLang="en-US" dirty="0"/>
                        <a:t>교과목 간략 소개</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ko-KR" altLang="en-US" dirty="0"/>
                        <a:t>연주실습은 성악 전공 학생이 전문 </a:t>
                      </a:r>
                      <a:r>
                        <a:rPr lang="ko-KR" altLang="en-US" dirty="0" err="1"/>
                        <a:t>연주자로서의</a:t>
                      </a:r>
                      <a:r>
                        <a:rPr lang="ko-KR" altLang="en-US" dirty="0"/>
                        <a:t> 기초 역량을 갖추기 위해 필수적인 발성</a:t>
                      </a:r>
                      <a:r>
                        <a:rPr lang="en-US" altLang="ko-KR" dirty="0"/>
                        <a:t>, </a:t>
                      </a:r>
                      <a:r>
                        <a:rPr lang="ko-KR" altLang="en-US" dirty="0"/>
                        <a:t>호흡</a:t>
                      </a:r>
                      <a:r>
                        <a:rPr lang="en-US" altLang="ko-KR" dirty="0"/>
                        <a:t>, </a:t>
                      </a:r>
                      <a:r>
                        <a:rPr lang="ko-KR" altLang="en-US" dirty="0"/>
                        <a:t>음악 해석</a:t>
                      </a:r>
                      <a:r>
                        <a:rPr lang="en-US" altLang="ko-KR" dirty="0"/>
                        <a:t>, </a:t>
                      </a:r>
                      <a:r>
                        <a:rPr lang="ko-KR" altLang="en-US" dirty="0"/>
                        <a:t>언어 구사력 등을 집중적으로 훈련하는 </a:t>
                      </a:r>
                      <a:r>
                        <a:rPr lang="en-US" altLang="ko-KR" dirty="0"/>
                        <a:t>1:1 </a:t>
                      </a:r>
                      <a:r>
                        <a:rPr lang="ko-KR" altLang="en-US" dirty="0"/>
                        <a:t>개인 실기 수업이다</a:t>
                      </a:r>
                      <a:r>
                        <a:rPr lang="en-US" altLang="ko-KR" dirty="0"/>
                        <a:t>. </a:t>
                      </a:r>
                      <a:r>
                        <a:rPr lang="ko-KR" altLang="en-US" dirty="0"/>
                        <a:t>학생의 수준과 전공 단계에 맞추어 다양한 시대와 언어의 성악 레퍼토리를 학습하며</a:t>
                      </a:r>
                      <a:r>
                        <a:rPr lang="en-US" altLang="ko-KR" dirty="0"/>
                        <a:t>, </a:t>
                      </a:r>
                      <a:r>
                        <a:rPr lang="ko-KR" altLang="en-US" dirty="0"/>
                        <a:t>표현력과 무대 적응력을 함께 향상시킨다</a:t>
                      </a:r>
                      <a:r>
                        <a:rPr lang="en-US" altLang="ko-KR" dirty="0"/>
                        <a:t>.</a:t>
                      </a:r>
                      <a:endParaRPr lang="ko-KR" altLang="en-US" spc="-150" dirty="0"/>
                    </a:p>
                  </a:txBody>
                  <a:tcPr anchor="ctr"/>
                </a:tc>
                <a:extLst>
                  <a:ext uri="{0D108BD9-81ED-4DB2-BD59-A6C34878D82A}">
                    <a16:rowId xmlns:a16="http://schemas.microsoft.com/office/drawing/2014/main" val="10001"/>
                  </a:ext>
                </a:extLst>
              </a:tr>
              <a:tr h="763650">
                <a:tc>
                  <a:txBody>
                    <a:bodyPr/>
                    <a:lstStyle/>
                    <a:p>
                      <a:pPr algn="ctr" latinLnBrk="1"/>
                      <a:r>
                        <a:rPr lang="ko-KR" altLang="en-US" dirty="0"/>
                        <a:t>담당교수 소개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ko-KR" altLang="en-US" sz="1700" dirty="0" err="1"/>
                        <a:t>전병권</a:t>
                      </a:r>
                      <a:r>
                        <a:rPr lang="en-US" altLang="ko-KR" sz="1700" dirty="0"/>
                        <a:t>, </a:t>
                      </a:r>
                      <a:r>
                        <a:rPr lang="ko-KR" altLang="en-US" sz="1700" dirty="0" err="1"/>
                        <a:t>정아영</a:t>
                      </a:r>
                      <a:r>
                        <a:rPr lang="en-US" altLang="ko-KR" sz="1700" dirty="0"/>
                        <a:t>, </a:t>
                      </a:r>
                      <a:r>
                        <a:rPr lang="ko-KR" altLang="en-US" sz="1700" dirty="0" err="1"/>
                        <a:t>박의현</a:t>
                      </a:r>
                      <a:r>
                        <a:rPr lang="en-US" altLang="ko-KR" sz="1700" dirty="0"/>
                        <a:t>, </a:t>
                      </a:r>
                      <a:r>
                        <a:rPr lang="ko-KR" altLang="en-US" sz="1700" dirty="0" err="1"/>
                        <a:t>유신희</a:t>
                      </a:r>
                      <a:r>
                        <a:rPr lang="en-US" altLang="ko-KR" sz="1700" dirty="0"/>
                        <a:t>, </a:t>
                      </a:r>
                      <a:r>
                        <a:rPr lang="ko-KR" altLang="en-US" sz="1700" dirty="0" err="1"/>
                        <a:t>진세헌</a:t>
                      </a:r>
                      <a:r>
                        <a:rPr lang="en-US" altLang="ko-KR" sz="1700" dirty="0"/>
                        <a:t> </a:t>
                      </a:r>
                      <a:r>
                        <a:rPr lang="ko-KR" altLang="en-US" sz="1700" dirty="0"/>
                        <a:t>교수 </a:t>
                      </a:r>
                      <a:r>
                        <a:rPr lang="en-US" altLang="ko-KR" sz="1700" dirty="0"/>
                        <a:t>(</a:t>
                      </a:r>
                      <a:r>
                        <a:rPr lang="ko-KR" altLang="en-US" sz="1700" dirty="0"/>
                        <a:t>가톨릭대학교 예술미디어융합학과 성악전공</a:t>
                      </a:r>
                      <a:r>
                        <a:rPr lang="en-US" altLang="ko-KR" sz="1700" dirty="0"/>
                        <a:t>)</a:t>
                      </a:r>
                      <a:endParaRPr lang="ko-KR" altLang="en-US" sz="1700" dirty="0"/>
                    </a:p>
                  </a:txBody>
                  <a:tcPr anchor="ctr"/>
                </a:tc>
                <a:extLst>
                  <a:ext uri="{0D108BD9-81ED-4DB2-BD59-A6C34878D82A}">
                    <a16:rowId xmlns:a16="http://schemas.microsoft.com/office/drawing/2014/main" val="10002"/>
                  </a:ext>
                </a:extLst>
              </a:tr>
              <a:tr h="763650">
                <a:tc>
                  <a:txBody>
                    <a:bodyPr/>
                    <a:lstStyle/>
                    <a:p>
                      <a:pPr algn="ctr" latinLnBrk="1"/>
                      <a:r>
                        <a:rPr lang="ko-KR" altLang="en-US" dirty="0"/>
                        <a:t>수업 시간 </a:t>
                      </a:r>
                    </a:p>
                  </a:txBody>
                  <a:tcPr anchor="ctr"/>
                </a:tc>
                <a:tc>
                  <a:txBody>
                    <a:bodyPr/>
                    <a:lstStyle/>
                    <a:p>
                      <a:pPr latinLnBrk="1"/>
                      <a:r>
                        <a:rPr lang="ko-KR" altLang="en-US" dirty="0"/>
                        <a:t>지도교수와 개별적으로 의논하여 정함 </a:t>
                      </a:r>
                    </a:p>
                  </a:txBody>
                  <a:tcPr anchor="ctr"/>
                </a:tc>
                <a:extLst>
                  <a:ext uri="{0D108BD9-81ED-4DB2-BD59-A6C34878D82A}">
                    <a16:rowId xmlns:a16="http://schemas.microsoft.com/office/drawing/2014/main" val="10003"/>
                  </a:ext>
                </a:extLst>
              </a:tr>
              <a:tr h="763650">
                <a:tc>
                  <a:txBody>
                    <a:bodyPr/>
                    <a:lstStyle/>
                    <a:p>
                      <a:pPr algn="ctr" latinLnBrk="1"/>
                      <a:r>
                        <a:rPr lang="ko-KR" altLang="en-US" dirty="0"/>
                        <a:t>수강 대상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ko-KR" altLang="en-US" dirty="0">
                          <a:solidFill>
                            <a:srgbClr val="0070C0"/>
                          </a:solidFill>
                        </a:rPr>
                        <a:t>성악전공 박사과정생</a:t>
                      </a:r>
                      <a:r>
                        <a:rPr lang="en-US" altLang="ko-KR" dirty="0">
                          <a:solidFill>
                            <a:srgbClr val="0070C0"/>
                          </a:solidFill>
                        </a:rPr>
                        <a:t>,</a:t>
                      </a:r>
                      <a:r>
                        <a:rPr lang="ko-KR" altLang="en-US" dirty="0">
                          <a:solidFill>
                            <a:srgbClr val="0070C0"/>
                          </a:solidFill>
                        </a:rPr>
                        <a:t> </a:t>
                      </a:r>
                      <a:r>
                        <a:rPr lang="ko-KR" altLang="en-US" dirty="0" err="1">
                          <a:solidFill>
                            <a:srgbClr val="0070C0"/>
                          </a:solidFill>
                        </a:rPr>
                        <a:t>석박통합</a:t>
                      </a:r>
                      <a:r>
                        <a:rPr lang="ko-KR" altLang="en-US" dirty="0">
                          <a:solidFill>
                            <a:srgbClr val="0070C0"/>
                          </a:solidFill>
                        </a:rPr>
                        <a:t> </a:t>
                      </a:r>
                      <a:r>
                        <a:rPr lang="ko-KR" altLang="en-US" dirty="0" err="1">
                          <a:solidFill>
                            <a:srgbClr val="0070C0"/>
                          </a:solidFill>
                        </a:rPr>
                        <a:t>박사과정중</a:t>
                      </a:r>
                      <a:r>
                        <a:rPr lang="ko-KR" altLang="en-US" dirty="0">
                          <a:solidFill>
                            <a:srgbClr val="0070C0"/>
                          </a:solidFill>
                        </a:rPr>
                        <a:t> 학생 선택 가능</a:t>
                      </a:r>
                      <a:endParaRPr lang="ko-KR" altLang="en-US" dirty="0">
                        <a:solidFill>
                          <a:srgbClr val="FF0000"/>
                        </a:solidFill>
                      </a:endParaRPr>
                    </a:p>
                  </a:txBody>
                  <a:tcPr anchor="ctr"/>
                </a:tc>
                <a:extLst>
                  <a:ext uri="{0D108BD9-81ED-4DB2-BD59-A6C34878D82A}">
                    <a16:rowId xmlns:a16="http://schemas.microsoft.com/office/drawing/2014/main" val="10004"/>
                  </a:ext>
                </a:extLst>
              </a:tr>
              <a:tr h="763650">
                <a:tc>
                  <a:txBody>
                    <a:bodyPr/>
                    <a:lstStyle/>
                    <a:p>
                      <a:pPr algn="ctr" latinLnBrk="1"/>
                      <a:r>
                        <a:rPr lang="ko-KR" altLang="en-US" dirty="0"/>
                        <a:t>참고 사항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ko-KR" altLang="en-US" dirty="0"/>
                        <a:t>박사 </a:t>
                      </a:r>
                      <a:r>
                        <a:rPr lang="en-US" altLang="ko-KR" dirty="0"/>
                        <a:t>1</a:t>
                      </a:r>
                      <a:r>
                        <a:rPr lang="ko-KR" altLang="en-US" dirty="0"/>
                        <a:t>학기부터 신청가능 </a:t>
                      </a:r>
                      <a:r>
                        <a:rPr lang="en-US" altLang="ko-KR" dirty="0"/>
                        <a:t>(</a:t>
                      </a:r>
                      <a:r>
                        <a:rPr lang="ko-KR" altLang="en-US" dirty="0"/>
                        <a:t>신입생 지도교수는 학과에서 일괄 배정 후 학기초 개별통지</a:t>
                      </a:r>
                      <a:r>
                        <a:rPr lang="en-US" altLang="ko-KR" dirty="0"/>
                        <a:t>)</a:t>
                      </a:r>
                    </a:p>
                  </a:txBody>
                  <a:tcPr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모서리가 둥근 직사각형 6"/>
          <p:cNvSpPr/>
          <p:nvPr/>
        </p:nvSpPr>
        <p:spPr>
          <a:xfrm>
            <a:off x="134754" y="79022"/>
            <a:ext cx="11921779" cy="1061156"/>
          </a:xfrm>
          <a:prstGeom prst="roundRect">
            <a:avLst>
              <a:gd name="adj" fmla="val 850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5" name="TextBox 4"/>
          <p:cNvSpPr txBox="1"/>
          <p:nvPr/>
        </p:nvSpPr>
        <p:spPr>
          <a:xfrm>
            <a:off x="322387" y="286434"/>
            <a:ext cx="10724445" cy="645160"/>
          </a:xfrm>
          <a:prstGeom prst="rect">
            <a:avLst/>
          </a:prstGeom>
          <a:noFill/>
        </p:spPr>
        <p:txBody>
          <a:bodyPr wrap="square" rtlCol="0">
            <a:spAutoFit/>
          </a:bodyPr>
          <a:lstStyle/>
          <a:p>
            <a:r>
              <a:rPr kumimoji="1" lang="en-US" altLang="ko-KR" sz="3600" b="1" dirty="0">
                <a:solidFill>
                  <a:schemeClr val="bg1"/>
                </a:solidFill>
              </a:rPr>
              <a:t>3.</a:t>
            </a:r>
            <a:r>
              <a:rPr kumimoji="1" lang="ko-KR" altLang="en-US" sz="3600" b="1" dirty="0">
                <a:solidFill>
                  <a:schemeClr val="bg1"/>
                </a:solidFill>
              </a:rPr>
              <a:t> </a:t>
            </a:r>
            <a:r>
              <a:rPr kumimoji="1" lang="zh-CN" altLang="ko-KR" sz="3600" b="1" dirty="0">
                <a:solidFill>
                  <a:schemeClr val="bg1"/>
                </a:solidFill>
              </a:rPr>
              <a:t>科目介绍</a:t>
            </a:r>
          </a:p>
        </p:txBody>
      </p:sp>
      <p:graphicFrame>
        <p:nvGraphicFramePr>
          <p:cNvPr id="2" name="표 1"/>
          <p:cNvGraphicFramePr>
            <a:graphicFrameLocks noGrp="1"/>
          </p:cNvGraphicFramePr>
          <p:nvPr/>
        </p:nvGraphicFramePr>
        <p:xfrm>
          <a:off x="511206" y="1422310"/>
          <a:ext cx="11042361" cy="5102059"/>
        </p:xfrm>
        <a:graphic>
          <a:graphicData uri="http://schemas.openxmlformats.org/drawingml/2006/table">
            <a:tbl>
              <a:tblPr firstRow="1" bandRow="1">
                <a:tableStyleId>{D7AC3CCA-C797-4891-BE02-D94E43425B78}</a:tableStyleId>
              </a:tblPr>
              <a:tblGrid>
                <a:gridCol w="1972502">
                  <a:extLst>
                    <a:ext uri="{9D8B030D-6E8A-4147-A177-3AD203B41FA5}">
                      <a16:colId xmlns:a16="http://schemas.microsoft.com/office/drawing/2014/main" val="20000"/>
                    </a:ext>
                  </a:extLst>
                </a:gridCol>
                <a:gridCol w="9069859">
                  <a:extLst>
                    <a:ext uri="{9D8B030D-6E8A-4147-A177-3AD203B41FA5}">
                      <a16:colId xmlns:a16="http://schemas.microsoft.com/office/drawing/2014/main" val="20001"/>
                    </a:ext>
                  </a:extLst>
                </a:gridCol>
              </a:tblGrid>
              <a:tr h="763650">
                <a:tc>
                  <a:txBody>
                    <a:bodyPr/>
                    <a:lstStyle/>
                    <a:p>
                      <a:pPr algn="ctr" latinLnBrk="1"/>
                      <a:r>
                        <a:rPr lang="zh-CN" altLang="ko-KR" dirty="0"/>
                        <a:t>科目名</a:t>
                      </a:r>
                    </a:p>
                  </a:txBody>
                  <a:tcPr anchor="ctr"/>
                </a:tc>
                <a:tc>
                  <a:txBody>
                    <a:bodyPr/>
                    <a:lstStyle/>
                    <a:p>
                      <a:pPr algn="l" latinLnBrk="1"/>
                      <a:r>
                        <a:rPr lang="en-US" altLang="ko-KR" dirty="0"/>
                        <a:t>(16)</a:t>
                      </a:r>
                      <a:r>
                        <a:rPr lang="ko-KR" altLang="en-US" dirty="0"/>
                        <a:t> </a:t>
                      </a:r>
                      <a:r>
                        <a:rPr lang="zh-CN" altLang="ko-KR" dirty="0"/>
                        <a:t>演奏实习</a:t>
                      </a:r>
                      <a:r>
                        <a:rPr lang="ko-KR" altLang="en-US" dirty="0"/>
                        <a:t> </a:t>
                      </a:r>
                      <a:r>
                        <a:rPr lang="en-US" altLang="ko-KR" dirty="0"/>
                        <a:t>6</a:t>
                      </a:r>
                      <a:r>
                        <a:rPr lang="ko-KR" altLang="en-US" dirty="0"/>
                        <a:t> </a:t>
                      </a:r>
                      <a:r>
                        <a:rPr lang="en-US" altLang="ko-KR" dirty="0"/>
                        <a:t>(1</a:t>
                      </a:r>
                      <a:r>
                        <a:rPr lang="zh-CN" altLang="ko-KR" dirty="0"/>
                        <a:t>学分</a:t>
                      </a:r>
                      <a:r>
                        <a:rPr lang="en-US" altLang="ko-KR" dirty="0"/>
                        <a:t>)</a:t>
                      </a:r>
                      <a:r>
                        <a:rPr lang="ko-KR" altLang="en-US" dirty="0"/>
                        <a:t> </a:t>
                      </a:r>
                    </a:p>
                  </a:txBody>
                  <a:tcPr anchor="ctr"/>
                </a:tc>
                <a:extLst>
                  <a:ext uri="{0D108BD9-81ED-4DB2-BD59-A6C34878D82A}">
                    <a16:rowId xmlns:a16="http://schemas.microsoft.com/office/drawing/2014/main" val="10000"/>
                  </a:ext>
                </a:extLst>
              </a:tr>
              <a:tr h="1283809">
                <a:tc>
                  <a:txBody>
                    <a:bodyPr/>
                    <a:lstStyle/>
                    <a:p>
                      <a:pPr algn="ctr" latinLnBrk="1"/>
                      <a:r>
                        <a:rPr lang="zh-CN" altLang="ko-KR" dirty="0"/>
                        <a:t>科目简介</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zh-CN" altLang="en-US" dirty="0"/>
                        <a:t>演奏实习是一对一的个人实践课程，主要教授声乐专业学生作为专业表演者所必备的发声、呼吸、音乐诠释和语言技巧。学生将根据自己的水平和学习阶段，学习不同时期、不同语言的声乐曲目，同时提高自己的表现力和舞台表现力。</a:t>
                      </a:r>
                    </a:p>
                  </a:txBody>
                  <a:tcPr anchor="ctr"/>
                </a:tc>
                <a:extLst>
                  <a:ext uri="{0D108BD9-81ED-4DB2-BD59-A6C34878D82A}">
                    <a16:rowId xmlns:a16="http://schemas.microsoft.com/office/drawing/2014/main" val="10001"/>
                  </a:ext>
                </a:extLst>
              </a:tr>
              <a:tr h="763650">
                <a:tc>
                  <a:txBody>
                    <a:bodyPr/>
                    <a:lstStyle/>
                    <a:p>
                      <a:pPr algn="ctr" latinLnBrk="1"/>
                      <a:r>
                        <a:rPr lang="zh-CN" altLang="ko-KR" dirty="0"/>
                        <a:t>教授介绍</a:t>
                      </a:r>
                      <a:r>
                        <a:rPr lang="ko-KR" altLang="en-US" dirty="0"/>
                        <a:t> </a:t>
                      </a:r>
                    </a:p>
                  </a:txBody>
                  <a:tcPr anchor="ctr"/>
                </a:tc>
                <a:tc>
                  <a:txBody>
                    <a:bodyPr/>
                    <a:lstStyle/>
                    <a:p>
                      <a:pPr latinLnBrk="1"/>
                      <a:r>
                        <a:rPr lang="ko-KR" altLang="en-US" dirty="0" err="1"/>
                        <a:t>전병권</a:t>
                      </a:r>
                      <a:r>
                        <a:rPr lang="en-US" altLang="ko-KR" dirty="0"/>
                        <a:t>, </a:t>
                      </a:r>
                      <a:r>
                        <a:rPr lang="ko-KR" altLang="en-US" dirty="0" err="1"/>
                        <a:t>정아영</a:t>
                      </a:r>
                      <a:r>
                        <a:rPr lang="en-US" altLang="ko-KR" dirty="0"/>
                        <a:t>, </a:t>
                      </a:r>
                      <a:r>
                        <a:rPr lang="ko-KR" altLang="en-US" dirty="0" err="1"/>
                        <a:t>박의현</a:t>
                      </a:r>
                      <a:r>
                        <a:rPr lang="en-US" altLang="ko-KR" dirty="0"/>
                        <a:t>, </a:t>
                      </a:r>
                      <a:r>
                        <a:rPr lang="ko-KR" altLang="en-US" dirty="0" err="1"/>
                        <a:t>유신희</a:t>
                      </a:r>
                      <a:r>
                        <a:rPr lang="en-US" altLang="ko-KR" dirty="0"/>
                        <a:t>, </a:t>
                      </a:r>
                      <a:r>
                        <a:rPr lang="ko-KR" altLang="en-US" dirty="0" err="1"/>
                        <a:t>진세헌</a:t>
                      </a:r>
                      <a:r>
                        <a:rPr lang="ko-KR" altLang="en-US" dirty="0"/>
                        <a:t> </a:t>
                      </a:r>
                      <a:r>
                        <a:rPr lang="zh-CN" altLang="ko-KR" sz="1800" dirty="0">
                          <a:sym typeface="+mn-ea"/>
                        </a:rPr>
                        <a:t>加图立大学</a:t>
                      </a:r>
                      <a:r>
                        <a:rPr lang="en-US" altLang="zh-CN" sz="1800" dirty="0">
                          <a:sym typeface="+mn-ea"/>
                        </a:rPr>
                        <a:t> </a:t>
                      </a:r>
                      <a:r>
                        <a:rPr lang="zh-CN" altLang="en-US" sz="1800" dirty="0">
                          <a:sym typeface="+mn-ea"/>
                        </a:rPr>
                        <a:t>艺术媒体融合学科</a:t>
                      </a:r>
                      <a:r>
                        <a:rPr lang="en-US" altLang="zh-CN" sz="1800" dirty="0">
                          <a:sym typeface="+mn-ea"/>
                        </a:rPr>
                        <a:t> </a:t>
                      </a:r>
                      <a:r>
                        <a:rPr lang="zh-CN" altLang="en-US" sz="1800" dirty="0">
                          <a:sym typeface="+mn-ea"/>
                        </a:rPr>
                        <a:t>声乐专业教授</a:t>
                      </a:r>
                      <a:endParaRPr lang="ko-KR" altLang="en-US" dirty="0"/>
                    </a:p>
                  </a:txBody>
                  <a:tcPr anchor="ctr"/>
                </a:tc>
                <a:extLst>
                  <a:ext uri="{0D108BD9-81ED-4DB2-BD59-A6C34878D82A}">
                    <a16:rowId xmlns:a16="http://schemas.microsoft.com/office/drawing/2014/main" val="10002"/>
                  </a:ext>
                </a:extLst>
              </a:tr>
              <a:tr h="763650">
                <a:tc>
                  <a:txBody>
                    <a:bodyPr/>
                    <a:lstStyle/>
                    <a:p>
                      <a:pPr algn="ctr" latinLnBrk="1"/>
                      <a:r>
                        <a:rPr lang="zh-CN" altLang="ko-KR" dirty="0"/>
                        <a:t>课程时间</a:t>
                      </a:r>
                    </a:p>
                  </a:txBody>
                  <a:tcPr anchor="ctr"/>
                </a:tc>
                <a:tc>
                  <a:txBody>
                    <a:bodyPr/>
                    <a:lstStyle/>
                    <a:p>
                      <a:pPr latinLnBrk="1"/>
                      <a:r>
                        <a:rPr lang="zh-CN" altLang="ko-KR" sz="1800" dirty="0">
                          <a:sym typeface="+mn-ea"/>
                        </a:rPr>
                        <a:t>和各自的指导教授个别商议</a:t>
                      </a:r>
                      <a:endParaRPr lang="ko-KR" altLang="en-US" dirty="0"/>
                    </a:p>
                  </a:txBody>
                  <a:tcPr anchor="ctr"/>
                </a:tc>
                <a:extLst>
                  <a:ext uri="{0D108BD9-81ED-4DB2-BD59-A6C34878D82A}">
                    <a16:rowId xmlns:a16="http://schemas.microsoft.com/office/drawing/2014/main" val="10003"/>
                  </a:ext>
                </a:extLst>
              </a:tr>
              <a:tr h="763650">
                <a:tc>
                  <a:txBody>
                    <a:bodyPr/>
                    <a:lstStyle/>
                    <a:p>
                      <a:pPr algn="ctr" latinLnBrk="1"/>
                      <a:r>
                        <a:rPr lang="zh-CN" altLang="ko-KR" dirty="0"/>
                        <a:t>听课对象</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zh-CN" altLang="ko-KR" sz="1800" dirty="0">
                          <a:solidFill>
                            <a:schemeClr val="accent1"/>
                          </a:solidFill>
                          <a:sym typeface="+mn-ea"/>
                        </a:rPr>
                        <a:t>声乐专业</a:t>
                      </a:r>
                      <a:r>
                        <a:rPr lang="zh-CN" altLang="ko-KR" sz="1800" dirty="0" err="1">
                          <a:solidFill>
                            <a:schemeClr val="accent1"/>
                          </a:solidFill>
                          <a:sym typeface="+mn-ea"/>
                        </a:rPr>
                        <a:t>博士生</a:t>
                      </a:r>
                      <a:r>
                        <a:rPr lang="en-US" altLang="zh-CN" sz="1800" dirty="0" err="1">
                          <a:solidFill>
                            <a:schemeClr val="accent1"/>
                          </a:solidFill>
                          <a:sym typeface="+mn-ea"/>
                        </a:rPr>
                        <a:t>，</a:t>
                      </a:r>
                      <a:r>
                        <a:rPr lang="zh-CN" altLang="en-US" sz="1800" dirty="0" err="1">
                          <a:solidFill>
                            <a:schemeClr val="accent1"/>
                          </a:solidFill>
                          <a:sym typeface="+mn-ea"/>
                        </a:rPr>
                        <a:t>硕博连读中博士课程的学生</a:t>
                      </a:r>
                    </a:p>
                  </a:txBody>
                  <a:tcPr anchor="ctr"/>
                </a:tc>
                <a:extLst>
                  <a:ext uri="{0D108BD9-81ED-4DB2-BD59-A6C34878D82A}">
                    <a16:rowId xmlns:a16="http://schemas.microsoft.com/office/drawing/2014/main" val="10004"/>
                  </a:ext>
                </a:extLst>
              </a:tr>
              <a:tr h="763650">
                <a:tc>
                  <a:txBody>
                    <a:bodyPr/>
                    <a:lstStyle/>
                    <a:p>
                      <a:pPr algn="ctr" latinLnBrk="1"/>
                      <a:r>
                        <a:rPr lang="zh-CN" altLang="ko-KR" dirty="0"/>
                        <a:t>其他</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zh-CN" dirty="0"/>
                        <a:t>博士</a:t>
                      </a:r>
                      <a:r>
                        <a:rPr lang="en-US" altLang="zh-CN" dirty="0"/>
                        <a:t>1</a:t>
                      </a:r>
                      <a:r>
                        <a:rPr lang="zh-CN" altLang="en-US" dirty="0"/>
                        <a:t>学期开始可以申请</a:t>
                      </a:r>
                      <a:r>
                        <a:rPr lang="ko-KR" altLang="en-US" dirty="0"/>
                        <a:t> </a:t>
                      </a:r>
                      <a:r>
                        <a:rPr lang="en-US" altLang="ko-KR" dirty="0"/>
                        <a:t>(</a:t>
                      </a:r>
                      <a:r>
                        <a:rPr lang="zh-CN" altLang="en-US" dirty="0"/>
                        <a:t>新生指导教授由专业统一分配后，学期初个别通知</a:t>
                      </a:r>
                      <a:r>
                        <a:rPr lang="en-US" altLang="ko-KR" dirty="0"/>
                        <a:t>)</a:t>
                      </a:r>
                    </a:p>
                  </a:txBody>
                  <a:tcPr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모서리가 둥근 직사각형 6"/>
          <p:cNvSpPr/>
          <p:nvPr/>
        </p:nvSpPr>
        <p:spPr>
          <a:xfrm>
            <a:off x="134754" y="79022"/>
            <a:ext cx="11921779" cy="1061156"/>
          </a:xfrm>
          <a:prstGeom prst="roundRect">
            <a:avLst>
              <a:gd name="adj" fmla="val 850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5" name="TextBox 4"/>
          <p:cNvSpPr txBox="1"/>
          <p:nvPr/>
        </p:nvSpPr>
        <p:spPr>
          <a:xfrm>
            <a:off x="322387" y="286434"/>
            <a:ext cx="10724445" cy="646331"/>
          </a:xfrm>
          <a:prstGeom prst="rect">
            <a:avLst/>
          </a:prstGeom>
          <a:noFill/>
        </p:spPr>
        <p:txBody>
          <a:bodyPr wrap="square" rtlCol="0">
            <a:spAutoFit/>
          </a:bodyPr>
          <a:lstStyle/>
          <a:p>
            <a:r>
              <a:rPr kumimoji="1" lang="en-US" altLang="ko-KR" sz="3600" b="1" dirty="0">
                <a:solidFill>
                  <a:schemeClr val="bg1"/>
                </a:solidFill>
              </a:rPr>
              <a:t>3.</a:t>
            </a:r>
            <a:r>
              <a:rPr kumimoji="1" lang="ko-KR" altLang="en-US" sz="3600" b="1" dirty="0">
                <a:solidFill>
                  <a:schemeClr val="bg1"/>
                </a:solidFill>
              </a:rPr>
              <a:t> 교과목 소개 </a:t>
            </a:r>
          </a:p>
        </p:txBody>
      </p:sp>
      <p:graphicFrame>
        <p:nvGraphicFramePr>
          <p:cNvPr id="2" name="표 1"/>
          <p:cNvGraphicFramePr>
            <a:graphicFrameLocks noGrp="1"/>
          </p:cNvGraphicFramePr>
          <p:nvPr/>
        </p:nvGraphicFramePr>
        <p:xfrm>
          <a:off x="511206" y="1422310"/>
          <a:ext cx="11042361" cy="5281290"/>
        </p:xfrm>
        <a:graphic>
          <a:graphicData uri="http://schemas.openxmlformats.org/drawingml/2006/table">
            <a:tbl>
              <a:tblPr firstRow="1" bandRow="1">
                <a:tableStyleId>{D7AC3CCA-C797-4891-BE02-D94E43425B78}</a:tableStyleId>
              </a:tblPr>
              <a:tblGrid>
                <a:gridCol w="1972502">
                  <a:extLst>
                    <a:ext uri="{9D8B030D-6E8A-4147-A177-3AD203B41FA5}">
                      <a16:colId xmlns:a16="http://schemas.microsoft.com/office/drawing/2014/main" val="20000"/>
                    </a:ext>
                  </a:extLst>
                </a:gridCol>
                <a:gridCol w="9069859">
                  <a:extLst>
                    <a:ext uri="{9D8B030D-6E8A-4147-A177-3AD203B41FA5}">
                      <a16:colId xmlns:a16="http://schemas.microsoft.com/office/drawing/2014/main" val="20001"/>
                    </a:ext>
                  </a:extLst>
                </a:gridCol>
              </a:tblGrid>
              <a:tr h="763650">
                <a:tc>
                  <a:txBody>
                    <a:bodyPr/>
                    <a:lstStyle/>
                    <a:p>
                      <a:pPr algn="ctr" latinLnBrk="1"/>
                      <a:r>
                        <a:rPr lang="ko-KR" altLang="en-US" dirty="0"/>
                        <a:t>교과목 명 </a:t>
                      </a:r>
                    </a:p>
                  </a:txBody>
                  <a:tcPr anchor="ctr"/>
                </a:tc>
                <a:tc>
                  <a:txBody>
                    <a:bodyPr/>
                    <a:lstStyle/>
                    <a:p>
                      <a:pPr algn="l" latinLnBrk="1"/>
                      <a:r>
                        <a:rPr lang="ko-KR" altLang="en-US" dirty="0"/>
                        <a:t>석사논문지도</a:t>
                      </a:r>
                      <a:r>
                        <a:rPr lang="en-US" altLang="ko-KR" dirty="0"/>
                        <a:t>,</a:t>
                      </a:r>
                      <a:r>
                        <a:rPr lang="ko-KR" altLang="en-US" dirty="0"/>
                        <a:t> 박사논문지도</a:t>
                      </a:r>
                      <a:r>
                        <a:rPr lang="en-US" altLang="ko-KR" dirty="0"/>
                        <a:t>1,</a:t>
                      </a:r>
                      <a:r>
                        <a:rPr lang="ko-KR" altLang="en-US" dirty="0"/>
                        <a:t> 박사논문지도</a:t>
                      </a:r>
                      <a:r>
                        <a:rPr lang="en-US" altLang="ko-KR" dirty="0"/>
                        <a:t>2</a:t>
                      </a:r>
                      <a:r>
                        <a:rPr lang="ko-KR" altLang="en-US" dirty="0"/>
                        <a:t> </a:t>
                      </a:r>
                    </a:p>
                  </a:txBody>
                  <a:tcPr anchor="ctr"/>
                </a:tc>
                <a:extLst>
                  <a:ext uri="{0D108BD9-81ED-4DB2-BD59-A6C34878D82A}">
                    <a16:rowId xmlns:a16="http://schemas.microsoft.com/office/drawing/2014/main" val="10000"/>
                  </a:ext>
                </a:extLst>
              </a:tr>
              <a:tr h="1283809">
                <a:tc>
                  <a:txBody>
                    <a:bodyPr/>
                    <a:lstStyle/>
                    <a:p>
                      <a:pPr algn="ctr" latinLnBrk="1"/>
                      <a:r>
                        <a:rPr lang="ko-KR" altLang="en-US" dirty="0"/>
                        <a:t>교과목 간략 소개</a:t>
                      </a:r>
                    </a:p>
                  </a:txBody>
                  <a:tcPr anchor="ctr"/>
                </a:tc>
                <a:tc>
                  <a:txBody>
                    <a:bodyPr/>
                    <a:lstStyle/>
                    <a:p>
                      <a:pPr algn="l" latinLnBrk="1"/>
                      <a:r>
                        <a:rPr lang="ko-KR" altLang="en-US" spc="-150" dirty="0"/>
                        <a:t>이 교과목들은 석사 및 박사학위논문 연구에 필요한 제반 사항을 지도교수와 함께 익히는 것을 목적으로 한다</a:t>
                      </a:r>
                      <a:r>
                        <a:rPr lang="en-US" altLang="ko-KR" spc="-150" dirty="0"/>
                        <a:t>.</a:t>
                      </a:r>
                      <a:r>
                        <a:rPr lang="ko-KR" altLang="en-US" spc="-150" dirty="0"/>
                        <a:t> 석사생들은 석사학위논문을 작성하기 이전에 석사논문지도 수업을 이수해야 하고</a:t>
                      </a:r>
                      <a:r>
                        <a:rPr lang="en-US" altLang="ko-KR" spc="-150" dirty="0"/>
                        <a:t>,</a:t>
                      </a:r>
                      <a:r>
                        <a:rPr lang="ko-KR" altLang="en-US" spc="-150" dirty="0"/>
                        <a:t> 박사생들은 박사학위논문을 작성하기 이전에 박사논문지도</a:t>
                      </a:r>
                      <a:r>
                        <a:rPr lang="en-US" altLang="ko-KR" spc="-150" dirty="0"/>
                        <a:t>1,</a:t>
                      </a:r>
                      <a:r>
                        <a:rPr lang="ko-KR" altLang="en-US" spc="-150" dirty="0"/>
                        <a:t> 박사논문지도</a:t>
                      </a:r>
                      <a:r>
                        <a:rPr lang="en-US" altLang="ko-KR" spc="-150" dirty="0"/>
                        <a:t>2</a:t>
                      </a:r>
                      <a:r>
                        <a:rPr lang="ko-KR" altLang="en-US" spc="-150" dirty="0" err="1"/>
                        <a:t>를</a:t>
                      </a:r>
                      <a:r>
                        <a:rPr lang="ko-KR" altLang="en-US" spc="-150" dirty="0"/>
                        <a:t> 이수하여야 한다</a:t>
                      </a:r>
                      <a:r>
                        <a:rPr lang="en-US" altLang="ko-KR" spc="-150" dirty="0"/>
                        <a:t>.</a:t>
                      </a:r>
                      <a:r>
                        <a:rPr lang="ko-KR" altLang="en-US" spc="-150" dirty="0"/>
                        <a:t>  </a:t>
                      </a:r>
                      <a:r>
                        <a:rPr lang="ko-KR" altLang="en-US" spc="-150" dirty="0" err="1"/>
                        <a:t>석박통합학생의</a:t>
                      </a:r>
                      <a:r>
                        <a:rPr lang="ko-KR" altLang="en-US" spc="-150" dirty="0"/>
                        <a:t> 경우 박사논문을 작성하기 이전에 석사논문지도</a:t>
                      </a:r>
                      <a:r>
                        <a:rPr lang="en-US" altLang="ko-KR" spc="-150" dirty="0"/>
                        <a:t>,</a:t>
                      </a:r>
                      <a:r>
                        <a:rPr lang="ko-KR" altLang="en-US" spc="-150" dirty="0"/>
                        <a:t> 박사논문지도</a:t>
                      </a:r>
                      <a:r>
                        <a:rPr lang="en-US" altLang="ko-KR" spc="-150" dirty="0"/>
                        <a:t>1,</a:t>
                      </a:r>
                      <a:r>
                        <a:rPr lang="ko-KR" altLang="en-US" spc="-150" dirty="0"/>
                        <a:t> 박사논문지도</a:t>
                      </a:r>
                      <a:r>
                        <a:rPr lang="en-US" altLang="ko-KR" spc="-150" dirty="0"/>
                        <a:t>2</a:t>
                      </a:r>
                      <a:r>
                        <a:rPr lang="ko-KR" altLang="en-US" spc="-150" dirty="0" err="1"/>
                        <a:t>를</a:t>
                      </a:r>
                      <a:r>
                        <a:rPr lang="ko-KR" altLang="en-US" spc="-150" dirty="0"/>
                        <a:t> 모두 이수하여야 한다</a:t>
                      </a:r>
                      <a:r>
                        <a:rPr lang="en-US" altLang="ko-KR" spc="-150" dirty="0"/>
                        <a:t>.</a:t>
                      </a:r>
                      <a:r>
                        <a:rPr lang="ko-KR" altLang="en-US" spc="-150" dirty="0"/>
                        <a:t> </a:t>
                      </a:r>
                    </a:p>
                  </a:txBody>
                  <a:tcPr anchor="ctr"/>
                </a:tc>
                <a:extLst>
                  <a:ext uri="{0D108BD9-81ED-4DB2-BD59-A6C34878D82A}">
                    <a16:rowId xmlns:a16="http://schemas.microsoft.com/office/drawing/2014/main" val="10001"/>
                  </a:ext>
                </a:extLst>
              </a:tr>
              <a:tr h="763650">
                <a:tc>
                  <a:txBody>
                    <a:bodyPr/>
                    <a:lstStyle/>
                    <a:p>
                      <a:pPr algn="ctr" latinLnBrk="1"/>
                      <a:r>
                        <a:rPr lang="ko-KR" altLang="en-US" dirty="0"/>
                        <a:t>담당교수 소개 </a:t>
                      </a:r>
                    </a:p>
                  </a:txBody>
                  <a:tcPr anchor="ctr"/>
                </a:tc>
                <a:tc>
                  <a:txBody>
                    <a:bodyPr/>
                    <a:lstStyle/>
                    <a:p>
                      <a:pPr latinLnBrk="1"/>
                      <a:r>
                        <a:rPr lang="ko-KR" altLang="en-US" dirty="0"/>
                        <a:t>논문지도교수 </a:t>
                      </a:r>
                    </a:p>
                  </a:txBody>
                  <a:tcPr anchor="ctr"/>
                </a:tc>
                <a:extLst>
                  <a:ext uri="{0D108BD9-81ED-4DB2-BD59-A6C34878D82A}">
                    <a16:rowId xmlns:a16="http://schemas.microsoft.com/office/drawing/2014/main" val="10002"/>
                  </a:ext>
                </a:extLst>
              </a:tr>
              <a:tr h="763650">
                <a:tc>
                  <a:txBody>
                    <a:bodyPr/>
                    <a:lstStyle/>
                    <a:p>
                      <a:pPr algn="ctr" latinLnBrk="1"/>
                      <a:r>
                        <a:rPr lang="ko-KR" altLang="en-US" dirty="0"/>
                        <a:t>수업 시간 </a:t>
                      </a:r>
                    </a:p>
                  </a:txBody>
                  <a:tcPr anchor="ctr"/>
                </a:tc>
                <a:tc>
                  <a:txBody>
                    <a:bodyPr/>
                    <a:lstStyle/>
                    <a:p>
                      <a:pPr latinLnBrk="1"/>
                      <a:r>
                        <a:rPr lang="ko-KR" altLang="en-US" dirty="0"/>
                        <a:t>논문지도교수와 개별적으로 의논하여 정함 </a:t>
                      </a:r>
                    </a:p>
                  </a:txBody>
                  <a:tcPr anchor="ctr"/>
                </a:tc>
                <a:extLst>
                  <a:ext uri="{0D108BD9-81ED-4DB2-BD59-A6C34878D82A}">
                    <a16:rowId xmlns:a16="http://schemas.microsoft.com/office/drawing/2014/main" val="10003"/>
                  </a:ext>
                </a:extLst>
              </a:tr>
              <a:tr h="763650">
                <a:tc>
                  <a:txBody>
                    <a:bodyPr/>
                    <a:lstStyle/>
                    <a:p>
                      <a:pPr algn="ctr" latinLnBrk="1"/>
                      <a:r>
                        <a:rPr lang="ko-KR" altLang="en-US" dirty="0"/>
                        <a:t>수강 대상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ko-KR" altLang="en-US" dirty="0">
                          <a:solidFill>
                            <a:srgbClr val="0070C0"/>
                          </a:solidFill>
                        </a:rPr>
                        <a:t>전공필수 </a:t>
                      </a:r>
                      <a:endParaRPr lang="ko-KR" altLang="en-US" dirty="0">
                        <a:solidFill>
                          <a:srgbClr val="FF0000"/>
                        </a:solidFill>
                      </a:endParaRPr>
                    </a:p>
                  </a:txBody>
                  <a:tcPr anchor="ctr"/>
                </a:tc>
                <a:extLst>
                  <a:ext uri="{0D108BD9-81ED-4DB2-BD59-A6C34878D82A}">
                    <a16:rowId xmlns:a16="http://schemas.microsoft.com/office/drawing/2014/main" val="10004"/>
                  </a:ext>
                </a:extLst>
              </a:tr>
              <a:tr h="763650">
                <a:tc>
                  <a:txBody>
                    <a:bodyPr/>
                    <a:lstStyle/>
                    <a:p>
                      <a:pPr algn="ctr" latinLnBrk="1"/>
                      <a:r>
                        <a:rPr lang="ko-KR" altLang="en-US" dirty="0"/>
                        <a:t>참고 사항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en-US" altLang="ko-KR" dirty="0"/>
                        <a:t>'</a:t>
                      </a:r>
                      <a:r>
                        <a:rPr lang="ko-KR" altLang="en-US" dirty="0"/>
                        <a:t>박사논문지도</a:t>
                      </a:r>
                      <a:r>
                        <a:rPr lang="en-US" altLang="ko-KR" dirty="0"/>
                        <a:t>1'</a:t>
                      </a:r>
                      <a:r>
                        <a:rPr lang="ko-KR" altLang="en-US" dirty="0"/>
                        <a:t>과 </a:t>
                      </a:r>
                      <a:r>
                        <a:rPr lang="en-US" altLang="ko-KR" dirty="0"/>
                        <a:t>'</a:t>
                      </a:r>
                      <a:r>
                        <a:rPr lang="ko-KR" altLang="en-US" dirty="0"/>
                        <a:t>박사논문지도</a:t>
                      </a:r>
                      <a:r>
                        <a:rPr lang="en-US" altLang="ko-KR" dirty="0"/>
                        <a:t>2'</a:t>
                      </a:r>
                      <a:r>
                        <a:rPr lang="ko-KR" altLang="en-US" dirty="0"/>
                        <a:t>는 같은 학기에 신청할 수 없음  </a:t>
                      </a:r>
                      <a:endParaRPr lang="en-US" altLang="ko-KR" dirty="0"/>
                    </a:p>
                  </a:txBody>
                  <a:tcPr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모서리가 둥근 직사각형 6"/>
          <p:cNvSpPr/>
          <p:nvPr/>
        </p:nvSpPr>
        <p:spPr>
          <a:xfrm>
            <a:off x="134754" y="79022"/>
            <a:ext cx="11921779" cy="1061156"/>
          </a:xfrm>
          <a:prstGeom prst="roundRect">
            <a:avLst>
              <a:gd name="adj" fmla="val 850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8" name="TextBox 7"/>
          <p:cNvSpPr txBox="1"/>
          <p:nvPr/>
        </p:nvSpPr>
        <p:spPr>
          <a:xfrm>
            <a:off x="284287" y="1055732"/>
            <a:ext cx="11611112" cy="2584450"/>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kumimoji="1" lang="ko-KR" altLang="en-US" dirty="0"/>
              <a:t>수강신청 방법</a:t>
            </a:r>
            <a:r>
              <a:rPr kumimoji="1" lang="en-US" altLang="ko-KR" dirty="0"/>
              <a:t>  </a:t>
            </a:r>
            <a:r>
              <a:rPr kumimoji="1" lang="zh-CN" altLang="en-US" b="1" dirty="0"/>
              <a:t>课程申请方法</a:t>
            </a:r>
            <a:endParaRPr kumimoji="1" lang="en-US" altLang="ko-KR" dirty="0"/>
          </a:p>
          <a:p>
            <a:pPr marL="285750" indent="-285750">
              <a:lnSpc>
                <a:spcPct val="150000"/>
              </a:lnSpc>
              <a:buFontTx/>
              <a:buChar char="-"/>
            </a:pPr>
            <a:r>
              <a:rPr kumimoji="1" lang="ko-KR" altLang="en-US" dirty="0" err="1"/>
              <a:t>트리니티</a:t>
            </a:r>
            <a:r>
              <a:rPr kumimoji="1" lang="ko-KR" altLang="en-US" dirty="0"/>
              <a:t> </a:t>
            </a:r>
            <a:r>
              <a:rPr kumimoji="1" lang="en-US" altLang="ko-KR" dirty="0"/>
              <a:t>&gt; </a:t>
            </a:r>
            <a:r>
              <a:rPr kumimoji="1" lang="ko-KR" altLang="en-US" dirty="0"/>
              <a:t>학사정보 </a:t>
            </a:r>
            <a:r>
              <a:rPr kumimoji="1" lang="en-US" altLang="ko-KR" dirty="0"/>
              <a:t>&gt; </a:t>
            </a:r>
            <a:r>
              <a:rPr kumimoji="1" lang="ko-KR" altLang="en-US" dirty="0"/>
              <a:t>대학원수업</a:t>
            </a:r>
            <a:r>
              <a:rPr kumimoji="1" lang="en-US" altLang="ko-KR" dirty="0"/>
              <a:t>/</a:t>
            </a:r>
            <a:r>
              <a:rPr kumimoji="1" lang="ko-KR" altLang="en-US" dirty="0"/>
              <a:t>성적 </a:t>
            </a:r>
            <a:r>
              <a:rPr kumimoji="1" lang="en-US" altLang="ko-KR" dirty="0"/>
              <a:t>&gt; </a:t>
            </a:r>
            <a:r>
              <a:rPr kumimoji="1" lang="ko-KR" altLang="en-US" dirty="0"/>
              <a:t>수강신청</a:t>
            </a:r>
            <a:r>
              <a:rPr kumimoji="1" lang="en-US" altLang="ko-KR" dirty="0"/>
              <a:t> </a:t>
            </a:r>
          </a:p>
          <a:p>
            <a:pPr marL="285750" indent="-285750">
              <a:lnSpc>
                <a:spcPct val="150000"/>
              </a:lnSpc>
              <a:buFontTx/>
              <a:buChar char="-"/>
            </a:pPr>
            <a:r>
              <a:rPr kumimoji="1" lang="zh-CN" altLang="en-US" b="1" dirty="0">
                <a:sym typeface="+mn-ea"/>
              </a:rPr>
              <a:t>登录</a:t>
            </a:r>
            <a:r>
              <a:rPr kumimoji="1" lang="ko-KR" altLang="en-US" b="1" dirty="0">
                <a:sym typeface="+mn-ea"/>
              </a:rPr>
              <a:t> </a:t>
            </a:r>
            <a:r>
              <a:rPr kumimoji="1" lang="en-US" altLang="ko-KR" b="1" dirty="0">
                <a:sym typeface="+mn-ea"/>
              </a:rPr>
              <a:t>TRINITY &gt; </a:t>
            </a:r>
            <a:r>
              <a:rPr kumimoji="1" lang="zh-CN" altLang="ko-KR" b="1" dirty="0">
                <a:sym typeface="+mn-ea"/>
              </a:rPr>
              <a:t>学士信息</a:t>
            </a:r>
            <a:r>
              <a:rPr kumimoji="1" lang="en-US" altLang="zh-CN" b="1" dirty="0">
                <a:sym typeface="+mn-ea"/>
              </a:rPr>
              <a:t> &gt; </a:t>
            </a:r>
            <a:r>
              <a:rPr kumimoji="1" lang="zh-CN" altLang="en-US" b="1" dirty="0">
                <a:sym typeface="+mn-ea"/>
              </a:rPr>
              <a:t>大学院课程</a:t>
            </a:r>
            <a:r>
              <a:rPr kumimoji="1" lang="en-US" altLang="zh-CN" b="1" dirty="0">
                <a:sym typeface="+mn-ea"/>
              </a:rPr>
              <a:t>/</a:t>
            </a:r>
            <a:r>
              <a:rPr kumimoji="1" lang="zh-CN" altLang="en-US" b="1" dirty="0">
                <a:sym typeface="+mn-ea"/>
              </a:rPr>
              <a:t>成绩</a:t>
            </a:r>
            <a:r>
              <a:rPr kumimoji="1" lang="en-US" altLang="zh-CN" b="1" dirty="0">
                <a:sym typeface="+mn-ea"/>
              </a:rPr>
              <a:t> &gt; </a:t>
            </a:r>
            <a:r>
              <a:rPr kumimoji="1" lang="zh-CN" altLang="en-US" b="1" dirty="0">
                <a:sym typeface="+mn-ea"/>
              </a:rPr>
              <a:t>课程申请</a:t>
            </a:r>
            <a:endParaRPr kumimoji="1" lang="en-US" altLang="ko-KR" dirty="0"/>
          </a:p>
          <a:p>
            <a:pPr marL="285750" indent="-285750">
              <a:lnSpc>
                <a:spcPct val="150000"/>
              </a:lnSpc>
              <a:buFontTx/>
              <a:buChar char="-"/>
            </a:pPr>
            <a:r>
              <a:rPr kumimoji="1" lang="en-US" altLang="ko-KR" dirty="0"/>
              <a:t>(</a:t>
            </a:r>
            <a:r>
              <a:rPr kumimoji="1" lang="ko-KR" altLang="en-US" dirty="0"/>
              <a:t>참고</a:t>
            </a:r>
            <a:r>
              <a:rPr kumimoji="1" lang="en-US" altLang="ko-KR" dirty="0"/>
              <a:t>) </a:t>
            </a:r>
            <a:r>
              <a:rPr kumimoji="1" lang="ko-KR" altLang="en-US" dirty="0"/>
              <a:t>학부 수강신청 매뉴얼 링크</a:t>
            </a:r>
            <a:r>
              <a:rPr kumimoji="1" lang="en-US" altLang="ko-KR" dirty="0"/>
              <a:t>  </a:t>
            </a:r>
            <a:r>
              <a:rPr kumimoji="1" lang="zh-CN" altLang="en-US" b="1" dirty="0"/>
              <a:t>（参考）本科课程注册手册链接</a:t>
            </a:r>
            <a:endParaRPr kumimoji="1" lang="en-US" altLang="ko-KR" dirty="0"/>
          </a:p>
          <a:p>
            <a:pPr>
              <a:lnSpc>
                <a:spcPct val="150000"/>
              </a:lnSpc>
            </a:pPr>
            <a:r>
              <a:rPr kumimoji="1" lang="en-US" altLang="ko-KR" dirty="0"/>
              <a:t>https://gamc.catholic.ac.kr/gamc/community/notice.do?mode=view&amp;articleNo=262682&amp;article.offset=0&amp;articleLimit=10#a</a:t>
            </a:r>
            <a:endParaRPr kumimoji="1" lang="ko-KR" altLang="en-US" dirty="0"/>
          </a:p>
        </p:txBody>
      </p:sp>
      <p:pic>
        <p:nvPicPr>
          <p:cNvPr id="13" name="그림 12" descr="C:/Users/WAVE GLOBALS/Pictures/Screenshots/屏幕截图 2025-07-28 122247.png屏幕截图 2025-07-28 122247"/>
          <p:cNvPicPr/>
          <p:nvPr/>
        </p:nvPicPr>
        <p:blipFill>
          <a:blip r:embed="rId2"/>
          <a:srcRect t="779" b="9868"/>
          <a:stretch>
            <a:fillRect/>
          </a:stretch>
        </p:blipFill>
        <p:spPr>
          <a:xfrm>
            <a:off x="284480" y="3723640"/>
            <a:ext cx="11513820" cy="2940685"/>
          </a:xfrm>
          <a:prstGeom prst="rect">
            <a:avLst/>
          </a:prstGeom>
          <a:ln w="127000" cap="sq">
            <a:solidFill>
              <a:srgbClr val="000000"/>
            </a:solidFill>
            <a:miter lim="800000"/>
            <a:headEnd/>
            <a:tailEnd/>
          </a:ln>
          <a:effectLst>
            <a:outerShdw blurRad="57150" dist="50800" dir="2700000" algn="tl" rotWithShape="0">
              <a:srgbClr val="000000">
                <a:alpha val="40000"/>
              </a:srgbClr>
            </a:outerShdw>
          </a:effectLst>
        </p:spPr>
      </p:pic>
      <p:sp>
        <p:nvSpPr>
          <p:cNvPr id="3" name="TextBox 4"/>
          <p:cNvSpPr txBox="1"/>
          <p:nvPr/>
        </p:nvSpPr>
        <p:spPr>
          <a:xfrm>
            <a:off x="322387" y="226109"/>
            <a:ext cx="10724445" cy="829945"/>
          </a:xfrm>
          <a:prstGeom prst="rect">
            <a:avLst/>
          </a:prstGeom>
          <a:noFill/>
        </p:spPr>
        <p:txBody>
          <a:bodyPr wrap="square" rtlCol="0">
            <a:spAutoFit/>
          </a:bodyPr>
          <a:lstStyle/>
          <a:p>
            <a:r>
              <a:rPr kumimoji="1" lang="en-US" altLang="ko-KR" sz="2400" b="1" dirty="0">
                <a:solidFill>
                  <a:schemeClr val="bg1"/>
                </a:solidFill>
              </a:rPr>
              <a:t>1.</a:t>
            </a:r>
            <a:r>
              <a:rPr kumimoji="1" lang="ko-KR" altLang="en-US" sz="2400" b="1" dirty="0">
                <a:solidFill>
                  <a:schemeClr val="bg1"/>
                </a:solidFill>
              </a:rPr>
              <a:t> </a:t>
            </a:r>
            <a:r>
              <a:rPr kumimoji="1" lang="en-US" altLang="ko-KR" sz="2400" b="1" dirty="0">
                <a:solidFill>
                  <a:schemeClr val="bg1"/>
                </a:solidFill>
              </a:rPr>
              <a:t>2</a:t>
            </a:r>
            <a:r>
              <a:rPr kumimoji="1" lang="ko-KR" altLang="en-US" sz="2400" b="1" dirty="0">
                <a:solidFill>
                  <a:schemeClr val="bg1"/>
                </a:solidFill>
              </a:rPr>
              <a:t>학기 수강 신청에 대한 기본 안내 사항</a:t>
            </a:r>
          </a:p>
          <a:p>
            <a:r>
              <a:rPr kumimoji="1" lang="ko-KR" altLang="en-US" sz="2400" b="1" dirty="0">
                <a:solidFill>
                  <a:schemeClr val="bg1"/>
                </a:solidFill>
              </a:rPr>
              <a:t> </a:t>
            </a:r>
            <a:r>
              <a:rPr kumimoji="1" lang="en-US" altLang="ko-KR" sz="2400" b="1" dirty="0">
                <a:solidFill>
                  <a:schemeClr val="bg1"/>
                </a:solidFill>
              </a:rPr>
              <a:t>   </a:t>
            </a:r>
            <a:r>
              <a:rPr kumimoji="1" lang="zh-CN" altLang="ko-KR" sz="2400" b="1" dirty="0">
                <a:solidFill>
                  <a:schemeClr val="bg1"/>
                </a:solidFill>
              </a:rPr>
              <a:t>第</a:t>
            </a:r>
            <a:r>
              <a:rPr kumimoji="1" lang="en-US" altLang="zh-CN" sz="2400" b="1" dirty="0">
                <a:solidFill>
                  <a:schemeClr val="bg1"/>
                </a:solidFill>
              </a:rPr>
              <a:t>2</a:t>
            </a:r>
            <a:r>
              <a:rPr kumimoji="1" lang="zh-CN" altLang="ko-KR" sz="2400" b="1" dirty="0">
                <a:solidFill>
                  <a:schemeClr val="bg1"/>
                </a:solidFill>
              </a:rPr>
              <a:t>学期课程申请基本事项</a:t>
            </a:r>
            <a:r>
              <a:rPr kumimoji="1" lang="ko-KR" altLang="en-US" sz="2400" b="1" dirty="0">
                <a:solidFill>
                  <a:schemeClr val="bg1"/>
                </a:solidFill>
              </a:rPr>
              <a:t>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모서리가 둥근 직사각형 6"/>
          <p:cNvSpPr/>
          <p:nvPr/>
        </p:nvSpPr>
        <p:spPr>
          <a:xfrm>
            <a:off x="134754" y="79022"/>
            <a:ext cx="11921779" cy="1061156"/>
          </a:xfrm>
          <a:prstGeom prst="roundRect">
            <a:avLst>
              <a:gd name="adj" fmla="val 850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5" name="TextBox 4"/>
          <p:cNvSpPr txBox="1"/>
          <p:nvPr/>
        </p:nvSpPr>
        <p:spPr>
          <a:xfrm>
            <a:off x="322387" y="286434"/>
            <a:ext cx="10724445" cy="645160"/>
          </a:xfrm>
          <a:prstGeom prst="rect">
            <a:avLst/>
          </a:prstGeom>
          <a:noFill/>
        </p:spPr>
        <p:txBody>
          <a:bodyPr wrap="square" rtlCol="0">
            <a:spAutoFit/>
          </a:bodyPr>
          <a:lstStyle/>
          <a:p>
            <a:r>
              <a:rPr kumimoji="1" lang="en-US" altLang="ko-KR" sz="3600" b="1" dirty="0">
                <a:solidFill>
                  <a:schemeClr val="bg1"/>
                </a:solidFill>
              </a:rPr>
              <a:t>3.</a:t>
            </a:r>
            <a:r>
              <a:rPr kumimoji="1" lang="ko-KR" altLang="en-US" sz="3600" b="1" dirty="0">
                <a:solidFill>
                  <a:schemeClr val="bg1"/>
                </a:solidFill>
              </a:rPr>
              <a:t> </a:t>
            </a:r>
            <a:r>
              <a:rPr kumimoji="1" lang="zh-CN" altLang="ko-KR" sz="3600" b="1" dirty="0">
                <a:solidFill>
                  <a:schemeClr val="bg1"/>
                </a:solidFill>
              </a:rPr>
              <a:t>科目介绍</a:t>
            </a:r>
          </a:p>
        </p:txBody>
      </p:sp>
      <p:graphicFrame>
        <p:nvGraphicFramePr>
          <p:cNvPr id="2" name="표 1"/>
          <p:cNvGraphicFramePr>
            <a:graphicFrameLocks noGrp="1"/>
          </p:cNvGraphicFramePr>
          <p:nvPr/>
        </p:nvGraphicFramePr>
        <p:xfrm>
          <a:off x="511206" y="1282610"/>
          <a:ext cx="11042361" cy="5281290"/>
        </p:xfrm>
        <a:graphic>
          <a:graphicData uri="http://schemas.openxmlformats.org/drawingml/2006/table">
            <a:tbl>
              <a:tblPr firstRow="1" bandRow="1">
                <a:tableStyleId>{D7AC3CCA-C797-4891-BE02-D94E43425B78}</a:tableStyleId>
              </a:tblPr>
              <a:tblGrid>
                <a:gridCol w="1972502">
                  <a:extLst>
                    <a:ext uri="{9D8B030D-6E8A-4147-A177-3AD203B41FA5}">
                      <a16:colId xmlns:a16="http://schemas.microsoft.com/office/drawing/2014/main" val="20000"/>
                    </a:ext>
                  </a:extLst>
                </a:gridCol>
                <a:gridCol w="9069859">
                  <a:extLst>
                    <a:ext uri="{9D8B030D-6E8A-4147-A177-3AD203B41FA5}">
                      <a16:colId xmlns:a16="http://schemas.microsoft.com/office/drawing/2014/main" val="20001"/>
                    </a:ext>
                  </a:extLst>
                </a:gridCol>
              </a:tblGrid>
              <a:tr h="763650">
                <a:tc>
                  <a:txBody>
                    <a:bodyPr/>
                    <a:lstStyle/>
                    <a:p>
                      <a:pPr algn="ctr" latinLnBrk="1"/>
                      <a:r>
                        <a:rPr lang="zh-CN" altLang="ko-KR" dirty="0"/>
                        <a:t>科目名</a:t>
                      </a:r>
                    </a:p>
                  </a:txBody>
                  <a:tcPr anchor="ctr"/>
                </a:tc>
                <a:tc>
                  <a:txBody>
                    <a:bodyPr/>
                    <a:lstStyle/>
                    <a:p>
                      <a:pPr algn="l" latinLnBrk="1"/>
                      <a:r>
                        <a:rPr lang="zh-CN" altLang="ko-KR" dirty="0"/>
                        <a:t>硕士论文指导</a:t>
                      </a:r>
                      <a:r>
                        <a:rPr lang="en-US" altLang="zh-CN" dirty="0"/>
                        <a:t>，</a:t>
                      </a:r>
                      <a:r>
                        <a:rPr lang="zh-CN" altLang="en-US" dirty="0"/>
                        <a:t>博士论文指导</a:t>
                      </a:r>
                      <a:r>
                        <a:rPr lang="en-US" altLang="zh-CN" dirty="0"/>
                        <a:t>1，</a:t>
                      </a:r>
                      <a:r>
                        <a:rPr lang="zh-CN" altLang="en-US" dirty="0"/>
                        <a:t>博士论文指导</a:t>
                      </a:r>
                      <a:r>
                        <a:rPr lang="en-US" altLang="ko-KR" dirty="0"/>
                        <a:t>2</a:t>
                      </a:r>
                      <a:r>
                        <a:rPr lang="ko-KR" altLang="en-US" dirty="0"/>
                        <a:t> </a:t>
                      </a:r>
                    </a:p>
                  </a:txBody>
                  <a:tcPr anchor="ctr"/>
                </a:tc>
                <a:extLst>
                  <a:ext uri="{0D108BD9-81ED-4DB2-BD59-A6C34878D82A}">
                    <a16:rowId xmlns:a16="http://schemas.microsoft.com/office/drawing/2014/main" val="10000"/>
                  </a:ext>
                </a:extLst>
              </a:tr>
              <a:tr h="1283809">
                <a:tc>
                  <a:txBody>
                    <a:bodyPr/>
                    <a:lstStyle/>
                    <a:p>
                      <a:pPr algn="ctr" latinLnBrk="1"/>
                      <a:r>
                        <a:rPr lang="zh-CN" altLang="ko-KR" dirty="0"/>
                        <a:t>科目简介</a:t>
                      </a:r>
                    </a:p>
                  </a:txBody>
                  <a:tcPr anchor="ctr"/>
                </a:tc>
                <a:tc>
                  <a:txBody>
                    <a:bodyPr/>
                    <a:lstStyle/>
                    <a:p>
                      <a:pPr algn="l" latinLnBrk="1"/>
                      <a:r>
                        <a:rPr lang="zh-CN" altLang="en-US" spc="-150" dirty="0"/>
                        <a:t>这些课程的目的是让学生与导师一起熟悉硕士和博士论文研究的各个方面。</a:t>
                      </a:r>
                    </a:p>
                    <a:p>
                      <a:pPr algn="l" latinLnBrk="1"/>
                      <a:r>
                        <a:rPr lang="zh-CN" altLang="en-US" spc="-150" dirty="0"/>
                        <a:t>硕士生在撰写硕士论文前必须完成硕士论文指导</a:t>
                      </a:r>
                      <a:r>
                        <a:rPr lang="en-US" altLang="zh-CN" spc="-150" dirty="0"/>
                        <a:t>。</a:t>
                      </a:r>
                    </a:p>
                    <a:p>
                      <a:pPr algn="l" latinLnBrk="1"/>
                      <a:r>
                        <a:rPr lang="zh-CN" altLang="en-US" spc="-150" dirty="0"/>
                        <a:t>博士生在撰写博士论文前必须完成博士论文指导</a:t>
                      </a:r>
                      <a:r>
                        <a:rPr lang="en-US" altLang="zh-CN" spc="-150" dirty="0"/>
                        <a:t> 1 </a:t>
                      </a:r>
                      <a:r>
                        <a:rPr lang="zh-CN" altLang="en-US" spc="-150" dirty="0"/>
                        <a:t>和博士论文指导</a:t>
                      </a:r>
                      <a:r>
                        <a:rPr lang="en-US" altLang="zh-CN" spc="-150" dirty="0"/>
                        <a:t> 2</a:t>
                      </a:r>
                      <a:r>
                        <a:rPr lang="zh-CN" altLang="en-US" spc="-150" dirty="0"/>
                        <a:t>。</a:t>
                      </a:r>
                    </a:p>
                    <a:p>
                      <a:pPr algn="l" latinLnBrk="1"/>
                      <a:r>
                        <a:rPr lang="en-US" altLang="zh-CN" spc="-150" dirty="0"/>
                        <a:t> </a:t>
                      </a:r>
                      <a:r>
                        <a:rPr lang="zh-CN" altLang="en-US" spc="-150" dirty="0"/>
                        <a:t>硕博连读的学生必须在攥写论文前完成硕士论文指导、博士论文指导</a:t>
                      </a:r>
                      <a:r>
                        <a:rPr lang="en-US" altLang="zh-CN" spc="-150" dirty="0"/>
                        <a:t> 1 </a:t>
                      </a:r>
                      <a:r>
                        <a:rPr lang="zh-CN" altLang="en-US" spc="-150" dirty="0"/>
                        <a:t>和博士论文指导</a:t>
                      </a:r>
                      <a:r>
                        <a:rPr lang="en-US" altLang="zh-CN" spc="-150" dirty="0"/>
                        <a:t> 2 </a:t>
                      </a:r>
                      <a:r>
                        <a:rPr lang="zh-CN" altLang="en-US" spc="-150" dirty="0"/>
                        <a:t>的课程已修</a:t>
                      </a:r>
                      <a:r>
                        <a:rPr lang="en-US" altLang="zh-CN" spc="-150" dirty="0"/>
                        <a:t>。</a:t>
                      </a:r>
                    </a:p>
                  </a:txBody>
                  <a:tcPr anchor="ctr"/>
                </a:tc>
                <a:extLst>
                  <a:ext uri="{0D108BD9-81ED-4DB2-BD59-A6C34878D82A}">
                    <a16:rowId xmlns:a16="http://schemas.microsoft.com/office/drawing/2014/main" val="10001"/>
                  </a:ext>
                </a:extLst>
              </a:tr>
              <a:tr h="763650">
                <a:tc>
                  <a:txBody>
                    <a:bodyPr/>
                    <a:lstStyle/>
                    <a:p>
                      <a:pPr algn="ctr" latinLnBrk="1"/>
                      <a:r>
                        <a:rPr lang="zh-CN" altLang="ko-KR" dirty="0"/>
                        <a:t>教授介绍</a:t>
                      </a:r>
                      <a:r>
                        <a:rPr lang="ko-KR" altLang="en-US" dirty="0"/>
                        <a:t> </a:t>
                      </a:r>
                    </a:p>
                  </a:txBody>
                  <a:tcPr anchor="ctr"/>
                </a:tc>
                <a:tc>
                  <a:txBody>
                    <a:bodyPr/>
                    <a:lstStyle/>
                    <a:p>
                      <a:pPr latinLnBrk="1"/>
                      <a:r>
                        <a:rPr lang="zh-CN" altLang="ko-KR" dirty="0"/>
                        <a:t>论文指导教授</a:t>
                      </a:r>
                    </a:p>
                  </a:txBody>
                  <a:tcPr anchor="ctr"/>
                </a:tc>
                <a:extLst>
                  <a:ext uri="{0D108BD9-81ED-4DB2-BD59-A6C34878D82A}">
                    <a16:rowId xmlns:a16="http://schemas.microsoft.com/office/drawing/2014/main" val="10002"/>
                  </a:ext>
                </a:extLst>
              </a:tr>
              <a:tr h="763650">
                <a:tc>
                  <a:txBody>
                    <a:bodyPr/>
                    <a:lstStyle/>
                    <a:p>
                      <a:pPr algn="ctr" latinLnBrk="1"/>
                      <a:r>
                        <a:rPr lang="zh-CN" altLang="ko-KR" dirty="0"/>
                        <a:t>课程时间</a:t>
                      </a:r>
                      <a:r>
                        <a:rPr lang="ko-KR" altLang="en-US" dirty="0"/>
                        <a:t> </a:t>
                      </a:r>
                    </a:p>
                  </a:txBody>
                  <a:tcPr anchor="ctr"/>
                </a:tc>
                <a:tc>
                  <a:txBody>
                    <a:bodyPr/>
                    <a:lstStyle/>
                    <a:p>
                      <a:pPr latinLnBrk="1"/>
                      <a:r>
                        <a:rPr lang="zh-CN" altLang="ko-KR" dirty="0"/>
                        <a:t>和各自的指导教授个别商议</a:t>
                      </a:r>
                    </a:p>
                  </a:txBody>
                  <a:tcPr anchor="ctr"/>
                </a:tc>
                <a:extLst>
                  <a:ext uri="{0D108BD9-81ED-4DB2-BD59-A6C34878D82A}">
                    <a16:rowId xmlns:a16="http://schemas.microsoft.com/office/drawing/2014/main" val="10003"/>
                  </a:ext>
                </a:extLst>
              </a:tr>
              <a:tr h="763650">
                <a:tc>
                  <a:txBody>
                    <a:bodyPr/>
                    <a:lstStyle/>
                    <a:p>
                      <a:pPr algn="ctr" latinLnBrk="1"/>
                      <a:r>
                        <a:rPr lang="zh-CN" altLang="ko-KR" dirty="0"/>
                        <a:t>听课对象</a:t>
                      </a:r>
                      <a:r>
                        <a:rPr lang="ko-KR" altLang="en-US" dirty="0"/>
                        <a:t>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zh-CN" altLang="ko-KR" dirty="0">
                          <a:solidFill>
                            <a:srgbClr val="0070C0"/>
                          </a:solidFill>
                        </a:rPr>
                        <a:t>专业必修</a:t>
                      </a:r>
                    </a:p>
                  </a:txBody>
                  <a:tcPr anchor="ctr"/>
                </a:tc>
                <a:extLst>
                  <a:ext uri="{0D108BD9-81ED-4DB2-BD59-A6C34878D82A}">
                    <a16:rowId xmlns:a16="http://schemas.microsoft.com/office/drawing/2014/main" val="10004"/>
                  </a:ext>
                </a:extLst>
              </a:tr>
              <a:tr h="763650">
                <a:tc>
                  <a:txBody>
                    <a:bodyPr/>
                    <a:lstStyle/>
                    <a:p>
                      <a:pPr algn="ctr" latinLnBrk="1"/>
                      <a:r>
                        <a:rPr lang="zh-CN" altLang="ko-KR" dirty="0"/>
                        <a:t>其他</a:t>
                      </a:r>
                      <a:r>
                        <a:rPr lang="ko-KR" altLang="en-US" dirty="0"/>
                        <a:t> </a:t>
                      </a:r>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defRPr/>
                      </a:pPr>
                      <a:r>
                        <a:rPr lang="zh-CN" altLang="en-US" dirty="0"/>
                        <a:t>不能在同一学期同时申请</a:t>
                      </a:r>
                      <a:r>
                        <a:rPr lang="en-US" altLang="zh-CN" dirty="0"/>
                        <a:t> "</a:t>
                      </a:r>
                      <a:r>
                        <a:rPr lang="zh-CN" altLang="en-US" dirty="0"/>
                        <a:t>博士论文指导</a:t>
                      </a:r>
                      <a:r>
                        <a:rPr lang="en-US" altLang="zh-CN" dirty="0"/>
                        <a:t> 1 "</a:t>
                      </a:r>
                      <a:r>
                        <a:rPr lang="zh-CN" altLang="en-US" dirty="0"/>
                        <a:t>和</a:t>
                      </a:r>
                      <a:r>
                        <a:rPr lang="en-US" altLang="zh-CN" dirty="0"/>
                        <a:t> "</a:t>
                      </a:r>
                      <a:r>
                        <a:rPr lang="zh-CN" altLang="en-US" dirty="0"/>
                        <a:t>博士论文指导</a:t>
                      </a:r>
                      <a:r>
                        <a:rPr lang="en-US" altLang="zh-CN" dirty="0"/>
                        <a:t> 2</a:t>
                      </a:r>
                    </a:p>
                  </a:txBody>
                  <a:tcPr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모서리가 둥근 직사각형 3"/>
          <p:cNvSpPr/>
          <p:nvPr/>
        </p:nvSpPr>
        <p:spPr>
          <a:xfrm>
            <a:off x="134754" y="79022"/>
            <a:ext cx="11921779" cy="1061156"/>
          </a:xfrm>
          <a:prstGeom prst="roundRect">
            <a:avLst>
              <a:gd name="adj" fmla="val 850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5" name="TextBox 4"/>
          <p:cNvSpPr txBox="1"/>
          <p:nvPr/>
        </p:nvSpPr>
        <p:spPr>
          <a:xfrm>
            <a:off x="293511" y="146734"/>
            <a:ext cx="10724445" cy="953135"/>
          </a:xfrm>
          <a:prstGeom prst="rect">
            <a:avLst/>
          </a:prstGeom>
          <a:noFill/>
        </p:spPr>
        <p:txBody>
          <a:bodyPr wrap="square" rtlCol="0">
            <a:spAutoFit/>
          </a:bodyPr>
          <a:lstStyle/>
          <a:p>
            <a:r>
              <a:rPr kumimoji="1" lang="en-US" altLang="ko-KR" sz="2800" b="1" dirty="0">
                <a:solidFill>
                  <a:schemeClr val="bg1"/>
                </a:solidFill>
              </a:rPr>
              <a:t>2.</a:t>
            </a:r>
            <a:r>
              <a:rPr kumimoji="1" lang="ko-KR" altLang="en-US" sz="2800" b="1" dirty="0">
                <a:solidFill>
                  <a:schemeClr val="bg1"/>
                </a:solidFill>
              </a:rPr>
              <a:t> </a:t>
            </a:r>
            <a:r>
              <a:rPr kumimoji="1" lang="en-US" altLang="ko-KR" sz="2800" b="1" dirty="0">
                <a:solidFill>
                  <a:schemeClr val="bg1"/>
                </a:solidFill>
              </a:rPr>
              <a:t>2025-2</a:t>
            </a:r>
            <a:r>
              <a:rPr kumimoji="1" lang="ko-KR" altLang="en-US" sz="2800" b="1" dirty="0">
                <a:solidFill>
                  <a:schemeClr val="bg1"/>
                </a:solidFill>
              </a:rPr>
              <a:t>학기 </a:t>
            </a:r>
            <a:r>
              <a:rPr kumimoji="1" lang="ko-KR" altLang="en-US" sz="2800" b="1" dirty="0" err="1">
                <a:solidFill>
                  <a:schemeClr val="bg1"/>
                </a:solidFill>
              </a:rPr>
              <a:t>개설교과목</a:t>
            </a:r>
          </a:p>
          <a:p>
            <a:r>
              <a:rPr kumimoji="1" lang="ko-KR" altLang="en-US" sz="2800" b="1" dirty="0" err="1">
                <a:solidFill>
                  <a:schemeClr val="bg1"/>
                </a:solidFill>
              </a:rPr>
              <a:t> </a:t>
            </a:r>
            <a:r>
              <a:rPr kumimoji="1" lang="en-US" altLang="ko-KR" sz="2800" b="1" dirty="0" err="1">
                <a:solidFill>
                  <a:schemeClr val="bg1"/>
                </a:solidFill>
              </a:rPr>
              <a:t>   2025-2</a:t>
            </a:r>
            <a:r>
              <a:rPr kumimoji="1" lang="zh-CN" altLang="en-US" sz="2800" b="1" dirty="0" err="1">
                <a:solidFill>
                  <a:schemeClr val="bg1"/>
                </a:solidFill>
              </a:rPr>
              <a:t>学期</a:t>
            </a:r>
            <a:r>
              <a:rPr kumimoji="1" lang="en-US" altLang="zh-CN" sz="2800" b="1" dirty="0" err="1">
                <a:solidFill>
                  <a:schemeClr val="bg1"/>
                </a:solidFill>
              </a:rPr>
              <a:t> </a:t>
            </a:r>
            <a:r>
              <a:rPr kumimoji="1" lang="zh-CN" altLang="en-US" sz="2800" b="1" dirty="0" err="1">
                <a:solidFill>
                  <a:schemeClr val="bg1"/>
                </a:solidFill>
              </a:rPr>
              <a:t>开设科目</a:t>
            </a:r>
            <a:r>
              <a:rPr kumimoji="1" lang="ko-KR" altLang="en-US" sz="2800" b="1" dirty="0">
                <a:solidFill>
                  <a:schemeClr val="bg1"/>
                </a:solidFill>
              </a:rPr>
              <a:t> </a:t>
            </a:r>
          </a:p>
        </p:txBody>
      </p:sp>
      <p:graphicFrame>
        <p:nvGraphicFramePr>
          <p:cNvPr id="2" name="표 1"/>
          <p:cNvGraphicFramePr>
            <a:graphicFrameLocks noGrp="1"/>
          </p:cNvGraphicFramePr>
          <p:nvPr/>
        </p:nvGraphicFramePr>
        <p:xfrm>
          <a:off x="452387" y="1179949"/>
          <a:ext cx="11345166" cy="5392362"/>
        </p:xfrm>
        <a:graphic>
          <a:graphicData uri="http://schemas.openxmlformats.org/drawingml/2006/table">
            <a:tbl>
              <a:tblPr firstRow="1" bandRow="1">
                <a:tableStyleId>{5C22544A-7EE6-4342-B048-85BDC9FD1C3A}</a:tableStyleId>
              </a:tblPr>
              <a:tblGrid>
                <a:gridCol w="1221140">
                  <a:extLst>
                    <a:ext uri="{9D8B030D-6E8A-4147-A177-3AD203B41FA5}">
                      <a16:colId xmlns:a16="http://schemas.microsoft.com/office/drawing/2014/main" val="20000"/>
                    </a:ext>
                  </a:extLst>
                </a:gridCol>
                <a:gridCol w="3356629">
                  <a:extLst>
                    <a:ext uri="{9D8B030D-6E8A-4147-A177-3AD203B41FA5}">
                      <a16:colId xmlns:a16="http://schemas.microsoft.com/office/drawing/2014/main" val="20001"/>
                    </a:ext>
                  </a:extLst>
                </a:gridCol>
                <a:gridCol w="3482953">
                  <a:extLst>
                    <a:ext uri="{9D8B030D-6E8A-4147-A177-3AD203B41FA5}">
                      <a16:colId xmlns:a16="http://schemas.microsoft.com/office/drawing/2014/main" val="20002"/>
                    </a:ext>
                  </a:extLst>
                </a:gridCol>
                <a:gridCol w="3284444">
                  <a:extLst>
                    <a:ext uri="{9D8B030D-6E8A-4147-A177-3AD203B41FA5}">
                      <a16:colId xmlns:a16="http://schemas.microsoft.com/office/drawing/2014/main" val="20003"/>
                    </a:ext>
                  </a:extLst>
                </a:gridCol>
              </a:tblGrid>
              <a:tr h="443172">
                <a:tc>
                  <a:txBody>
                    <a:bodyPr/>
                    <a:lstStyle/>
                    <a:p>
                      <a:pPr algn="ctr" latinLnBrk="1"/>
                      <a:r>
                        <a:rPr lang="ko-KR" altLang="en-US" dirty="0"/>
                        <a:t>구분</a:t>
                      </a:r>
                    </a:p>
                  </a:txBody>
                  <a:tcPr anchor="ctr"/>
                </a:tc>
                <a:tc>
                  <a:txBody>
                    <a:bodyPr/>
                    <a:lstStyle/>
                    <a:p>
                      <a:pPr algn="ctr" latinLnBrk="1"/>
                      <a:r>
                        <a:rPr lang="ko-KR" altLang="en-US" dirty="0" err="1"/>
                        <a:t>뉴미디어・문화융합전공</a:t>
                      </a:r>
                    </a:p>
                    <a:p>
                      <a:pPr algn="ctr" latinLnBrk="1"/>
                      <a:r>
                        <a:rPr lang="zh-CN" altLang="ko-KR" dirty="0"/>
                        <a:t>新媒体文化融合专业</a:t>
                      </a:r>
                    </a:p>
                  </a:txBody>
                  <a:tcPr anchor="ctr"/>
                </a:tc>
                <a:tc>
                  <a:txBody>
                    <a:bodyPr/>
                    <a:lstStyle/>
                    <a:p>
                      <a:pPr algn="ctr" latinLnBrk="1"/>
                      <a:r>
                        <a:rPr lang="ko-KR" altLang="en-US" dirty="0"/>
                        <a:t>문화마케팅융합전공</a:t>
                      </a:r>
                    </a:p>
                    <a:p>
                      <a:pPr algn="ctr" latinLnBrk="1"/>
                      <a:r>
                        <a:rPr lang="zh-CN" altLang="ko-KR" dirty="0"/>
                        <a:t>文化营销融合专业</a:t>
                      </a:r>
                    </a:p>
                  </a:txBody>
                  <a:tcPr anchor="ctr"/>
                </a:tc>
                <a:tc>
                  <a:txBody>
                    <a:bodyPr/>
                    <a:lstStyle/>
                    <a:p>
                      <a:pPr algn="ctr" latinLnBrk="1"/>
                      <a:r>
                        <a:rPr lang="ko-KR" altLang="en-US" dirty="0" err="1"/>
                        <a:t>성악전공</a:t>
                      </a:r>
                    </a:p>
                    <a:p>
                      <a:pPr algn="ctr" latinLnBrk="1"/>
                      <a:r>
                        <a:rPr lang="zh-CN" altLang="ko-KR" dirty="0"/>
                        <a:t>声乐专业</a:t>
                      </a:r>
                    </a:p>
                  </a:txBody>
                  <a:tcPr anchor="ctr"/>
                </a:tc>
                <a:extLst>
                  <a:ext uri="{0D108BD9-81ED-4DB2-BD59-A6C34878D82A}">
                    <a16:rowId xmlns:a16="http://schemas.microsoft.com/office/drawing/2014/main" val="10000"/>
                  </a:ext>
                </a:extLst>
              </a:tr>
              <a:tr h="765175">
                <a:tc>
                  <a:txBody>
                    <a:bodyPr/>
                    <a:lstStyle/>
                    <a:p>
                      <a:pPr latinLnBrk="1"/>
                      <a:r>
                        <a:rPr lang="ko-KR" altLang="en-US" dirty="0" err="1"/>
                        <a:t>공통선택</a:t>
                      </a:r>
                    </a:p>
                    <a:p>
                      <a:pPr latinLnBrk="1"/>
                      <a:r>
                        <a:rPr lang="zh-CN" altLang="ko-KR" dirty="0"/>
                        <a:t>共同选修</a:t>
                      </a:r>
                    </a:p>
                  </a:txBody>
                  <a:tcPr anchor="ctr"/>
                </a:tc>
                <a:tc gridSpan="3">
                  <a:txBody>
                    <a:bodyPr/>
                    <a:lstStyle/>
                    <a:p>
                      <a:pPr latinLnBrk="1"/>
                      <a:r>
                        <a:rPr lang="ko-KR" altLang="en-US" dirty="0"/>
                        <a:t>대중문화콘텐츠와 과학기술 이슈</a:t>
                      </a:r>
                      <a:r>
                        <a:rPr lang="en-US" altLang="ko-KR" dirty="0"/>
                        <a:t>,</a:t>
                      </a:r>
                      <a:r>
                        <a:rPr lang="ko-KR" altLang="en-US" dirty="0"/>
                        <a:t>  클래식 음악의 역사와 이해</a:t>
                      </a:r>
                      <a:r>
                        <a:rPr lang="en-US" altLang="ko-KR" dirty="0"/>
                        <a:t>,</a:t>
                      </a:r>
                      <a:r>
                        <a:rPr lang="ko-KR" altLang="en-US" dirty="0"/>
                        <a:t>  현대 음악의 이해</a:t>
                      </a:r>
                    </a:p>
                  </a:txBody>
                  <a:tcPr anchor="ctr"/>
                </a:tc>
                <a:tc hMerge="1">
                  <a:txBody>
                    <a:bodyPr/>
                    <a:lstStyle/>
                    <a:p>
                      <a:endParaRPr lang="ko-KR"/>
                    </a:p>
                  </a:txBody>
                  <a:tcPr/>
                </a:tc>
                <a:tc hMerge="1">
                  <a:txBody>
                    <a:bodyPr/>
                    <a:lstStyle/>
                    <a:p>
                      <a:endParaRPr lang="ko-KR"/>
                    </a:p>
                  </a:txBody>
                  <a:tcPr/>
                </a:tc>
                <a:extLst>
                  <a:ext uri="{0D108BD9-81ED-4DB2-BD59-A6C34878D82A}">
                    <a16:rowId xmlns:a16="http://schemas.microsoft.com/office/drawing/2014/main" val="10001"/>
                  </a:ext>
                </a:extLst>
              </a:tr>
              <a:tr h="443172">
                <a:tc>
                  <a:txBody>
                    <a:bodyPr/>
                    <a:lstStyle/>
                    <a:p>
                      <a:pPr latinLnBrk="1"/>
                      <a:r>
                        <a:rPr lang="ko-KR" altLang="en-US" dirty="0"/>
                        <a:t>전공선택 </a:t>
                      </a:r>
                    </a:p>
                    <a:p>
                      <a:pPr latinLnBrk="1"/>
                      <a:r>
                        <a:rPr lang="zh-CN" altLang="ko-KR" dirty="0"/>
                        <a:t>专业选修</a:t>
                      </a:r>
                    </a:p>
                  </a:txBody>
                  <a:tcPr anchor="ctr"/>
                </a:tc>
                <a:tc>
                  <a:txBody>
                    <a:bodyPr/>
                    <a:lstStyle/>
                    <a:p>
                      <a:pPr latinLnBrk="1"/>
                      <a:r>
                        <a:rPr lang="ko-KR" altLang="en-US" dirty="0"/>
                        <a:t>인공지능 문화의 이해 </a:t>
                      </a:r>
                    </a:p>
                  </a:txBody>
                  <a:tcPr anchor="ctr"/>
                </a:tc>
                <a:tc>
                  <a:txBody>
                    <a:bodyPr/>
                    <a:lstStyle/>
                    <a:p>
                      <a:pPr latinLnBrk="1"/>
                      <a:r>
                        <a:rPr lang="ko-KR" altLang="en-US" dirty="0"/>
                        <a:t>로컬 </a:t>
                      </a:r>
                      <a:r>
                        <a:rPr lang="ko-KR" altLang="en-US" dirty="0" err="1"/>
                        <a:t>크리에이터</a:t>
                      </a:r>
                      <a:r>
                        <a:rPr lang="ko-KR" altLang="en-US" dirty="0"/>
                        <a:t> 프로젝트</a:t>
                      </a:r>
                    </a:p>
                  </a:txBody>
                  <a:tcPr anchor="ctr"/>
                </a:tc>
                <a:tc>
                  <a:txBody>
                    <a:bodyPr/>
                    <a:lstStyle/>
                    <a:p>
                      <a:pPr latinLnBrk="1"/>
                      <a:r>
                        <a:rPr lang="ko-KR" altLang="en-US" dirty="0"/>
                        <a:t>이탈리아딕션과 창법</a:t>
                      </a:r>
                      <a:r>
                        <a:rPr lang="en-US" altLang="ko-KR" dirty="0"/>
                        <a:t>(</a:t>
                      </a:r>
                      <a:r>
                        <a:rPr lang="ko-KR" altLang="en-US" dirty="0"/>
                        <a:t>석사</a:t>
                      </a:r>
                      <a:r>
                        <a:rPr lang="en-US" altLang="ko-KR" dirty="0"/>
                        <a:t>)</a:t>
                      </a:r>
                      <a:endParaRPr lang="ko-KR" altLang="en-US" dirty="0"/>
                    </a:p>
                  </a:txBody>
                  <a:tcPr anchor="ctr"/>
                </a:tc>
                <a:extLst>
                  <a:ext uri="{0D108BD9-81ED-4DB2-BD59-A6C34878D82A}">
                    <a16:rowId xmlns:a16="http://schemas.microsoft.com/office/drawing/2014/main" val="10002"/>
                  </a:ext>
                </a:extLst>
              </a:tr>
              <a:tr h="443172">
                <a:tc>
                  <a:txBody>
                    <a:bodyPr/>
                    <a:lstStyle/>
                    <a:p>
                      <a:pPr latinLnBrk="1"/>
                      <a:endParaRPr lang="ko-KR" altLang="en-US"/>
                    </a:p>
                  </a:txBody>
                  <a:tcPr anchor="ctr"/>
                </a:tc>
                <a:tc>
                  <a:txBody>
                    <a:bodyPr/>
                    <a:lstStyle/>
                    <a:p>
                      <a:pPr latinLnBrk="1"/>
                      <a:r>
                        <a:rPr lang="ko-KR" altLang="en-US" dirty="0"/>
                        <a:t>스토리 </a:t>
                      </a:r>
                      <a:r>
                        <a:rPr lang="ko-KR" altLang="en-US" dirty="0" err="1"/>
                        <a:t>분석론</a:t>
                      </a:r>
                      <a:endParaRPr lang="ko-KR" altLang="en-US" dirty="0"/>
                    </a:p>
                  </a:txBody>
                  <a:tcPr anchor="ctr"/>
                </a:tc>
                <a:tc>
                  <a:txBody>
                    <a:bodyPr/>
                    <a:lstStyle/>
                    <a:p>
                      <a:pPr latinLnBrk="1"/>
                      <a:r>
                        <a:rPr lang="ko-KR" altLang="en-US" dirty="0"/>
                        <a:t>문화마케팅 융합 세미나 </a:t>
                      </a:r>
                    </a:p>
                  </a:txBody>
                  <a:tcPr anchor="ctr"/>
                </a:tc>
                <a:tc>
                  <a:txBody>
                    <a:bodyPr/>
                    <a:lstStyle/>
                    <a:p>
                      <a:pPr latinLnBrk="1"/>
                      <a:r>
                        <a:rPr lang="ko-KR" altLang="en-US" dirty="0"/>
                        <a:t>오페라워크숍</a:t>
                      </a:r>
                      <a:r>
                        <a:rPr lang="en-US" altLang="ko-KR" dirty="0"/>
                        <a:t>(</a:t>
                      </a:r>
                      <a:r>
                        <a:rPr lang="ko-KR" altLang="en-US" dirty="0"/>
                        <a:t>석사</a:t>
                      </a:r>
                      <a:r>
                        <a:rPr lang="en-US" altLang="ko-KR" dirty="0"/>
                        <a:t>)</a:t>
                      </a:r>
                      <a:r>
                        <a:rPr lang="ko-KR" altLang="en-US" dirty="0"/>
                        <a:t> </a:t>
                      </a:r>
                    </a:p>
                  </a:txBody>
                  <a:tcPr anchor="ctr"/>
                </a:tc>
                <a:extLst>
                  <a:ext uri="{0D108BD9-81ED-4DB2-BD59-A6C34878D82A}">
                    <a16:rowId xmlns:a16="http://schemas.microsoft.com/office/drawing/2014/main" val="10003"/>
                  </a:ext>
                </a:extLst>
              </a:tr>
              <a:tr h="372745">
                <a:tc>
                  <a:txBody>
                    <a:bodyPr/>
                    <a:lstStyle/>
                    <a:p>
                      <a:pPr latinLnBrk="1"/>
                      <a:endParaRPr lang="ko-KR" altLang="en-US" dirty="0"/>
                    </a:p>
                  </a:txBody>
                  <a:tcPr anchor="ctr"/>
                </a:tc>
                <a:tc>
                  <a:txBody>
                    <a:bodyPr/>
                    <a:lstStyle/>
                    <a:p>
                      <a:pPr latinLnBrk="1"/>
                      <a:r>
                        <a:rPr lang="ko-KR" altLang="en-US" dirty="0"/>
                        <a:t>예술과 기술 융합 프로젝트 </a:t>
                      </a:r>
                    </a:p>
                  </a:txBody>
                  <a:tcPr anchor="ctr"/>
                </a:tc>
                <a:tc>
                  <a:txBody>
                    <a:bodyPr/>
                    <a:lstStyle/>
                    <a:p>
                      <a:pPr latinLnBrk="1"/>
                      <a:endParaRPr lang="ko-KR" altLang="en-US"/>
                    </a:p>
                  </a:txBody>
                  <a:tcPr anchor="ctr"/>
                </a:tc>
                <a:tc>
                  <a:txBody>
                    <a:bodyPr/>
                    <a:lstStyle/>
                    <a:p>
                      <a:pPr latinLnBrk="1"/>
                      <a:r>
                        <a:rPr lang="ko-KR" altLang="en-US" dirty="0"/>
                        <a:t>성악발성코칭</a:t>
                      </a:r>
                      <a:r>
                        <a:rPr lang="en-US" altLang="ko-KR" dirty="0"/>
                        <a:t>(</a:t>
                      </a:r>
                      <a:r>
                        <a:rPr lang="ko-KR" altLang="en-US" dirty="0"/>
                        <a:t>석사</a:t>
                      </a:r>
                      <a:r>
                        <a:rPr lang="en-US" altLang="ko-KR" dirty="0"/>
                        <a:t>)</a:t>
                      </a:r>
                      <a:endParaRPr lang="ko-KR" altLang="en-US" dirty="0"/>
                    </a:p>
                  </a:txBody>
                  <a:tcPr anchor="ctr"/>
                </a:tc>
                <a:extLst>
                  <a:ext uri="{0D108BD9-81ED-4DB2-BD59-A6C34878D82A}">
                    <a16:rowId xmlns:a16="http://schemas.microsoft.com/office/drawing/2014/main" val="10004"/>
                  </a:ext>
                </a:extLst>
              </a:tr>
              <a:tr h="358140">
                <a:tc>
                  <a:txBody>
                    <a:bodyPr/>
                    <a:lstStyle/>
                    <a:p>
                      <a:pPr latinLnBrk="1"/>
                      <a:endParaRPr lang="ko-KR" altLang="en-US"/>
                    </a:p>
                  </a:txBody>
                  <a:tcPr anchor="ctr"/>
                </a:tc>
                <a:tc>
                  <a:txBody>
                    <a:bodyPr/>
                    <a:lstStyle/>
                    <a:p>
                      <a:pPr latinLnBrk="1"/>
                      <a:endParaRPr lang="ko-KR" altLang="en-US"/>
                    </a:p>
                  </a:txBody>
                  <a:tcPr anchor="ctr"/>
                </a:tc>
                <a:tc>
                  <a:txBody>
                    <a:bodyPr/>
                    <a:lstStyle/>
                    <a:p>
                      <a:pPr latinLnBrk="1"/>
                      <a:endParaRPr lang="ko-KR" altLang="en-US"/>
                    </a:p>
                  </a:txBody>
                  <a:tcPr anchor="ctr"/>
                </a:tc>
                <a:tc>
                  <a:txBody>
                    <a:bodyPr/>
                    <a:lstStyle/>
                    <a:p>
                      <a:pPr latinLnBrk="1"/>
                      <a:r>
                        <a:rPr lang="ko-KR" altLang="en-US" dirty="0"/>
                        <a:t>예술가곡문헌</a:t>
                      </a:r>
                      <a:r>
                        <a:rPr lang="en-US" altLang="ko-KR" dirty="0"/>
                        <a:t>(</a:t>
                      </a:r>
                      <a:r>
                        <a:rPr lang="ko-KR" altLang="en-US" dirty="0"/>
                        <a:t>석사</a:t>
                      </a:r>
                      <a:r>
                        <a:rPr lang="en-US" altLang="ko-KR" dirty="0"/>
                        <a:t>)</a:t>
                      </a:r>
                      <a:endParaRPr lang="ko-KR" altLang="en-US" dirty="0"/>
                    </a:p>
                  </a:txBody>
                  <a:tcPr anchor="ctr"/>
                </a:tc>
                <a:extLst>
                  <a:ext uri="{0D108BD9-81ED-4DB2-BD59-A6C34878D82A}">
                    <a16:rowId xmlns:a16="http://schemas.microsoft.com/office/drawing/2014/main" val="10005"/>
                  </a:ext>
                </a:extLst>
              </a:tr>
              <a:tr h="358140">
                <a:tc>
                  <a:txBody>
                    <a:bodyPr/>
                    <a:lstStyle/>
                    <a:p>
                      <a:pPr latinLnBrk="1"/>
                      <a:endParaRPr lang="ko-KR" altLang="en-US"/>
                    </a:p>
                  </a:txBody>
                  <a:tcPr anchor="ctr"/>
                </a:tc>
                <a:tc>
                  <a:txBody>
                    <a:bodyPr/>
                    <a:lstStyle/>
                    <a:p>
                      <a:pPr latinLnBrk="1"/>
                      <a:endParaRPr lang="ko-KR" altLang="en-US"/>
                    </a:p>
                  </a:txBody>
                  <a:tcPr anchor="ctr"/>
                </a:tc>
                <a:tc>
                  <a:txBody>
                    <a:bodyPr/>
                    <a:lstStyle/>
                    <a:p>
                      <a:pPr latinLnBrk="1"/>
                      <a:endParaRPr lang="ko-KR" altLang="en-US"/>
                    </a:p>
                  </a:txBody>
                  <a:tcPr anchor="ctr"/>
                </a:tc>
                <a:tc>
                  <a:txBody>
                    <a:bodyPr/>
                    <a:lstStyle/>
                    <a:p>
                      <a:pPr latinLnBrk="1"/>
                      <a:r>
                        <a:rPr lang="ko-KR" altLang="en-US" dirty="0"/>
                        <a:t>공연제작워크숍</a:t>
                      </a:r>
                      <a:r>
                        <a:rPr lang="en-US" altLang="ko-KR" dirty="0"/>
                        <a:t>1</a:t>
                      </a:r>
                      <a:endParaRPr lang="ko-KR" altLang="en-US" dirty="0"/>
                    </a:p>
                  </a:txBody>
                  <a:tcPr anchor="ctr"/>
                </a:tc>
                <a:extLst>
                  <a:ext uri="{0D108BD9-81ED-4DB2-BD59-A6C34878D82A}">
                    <a16:rowId xmlns:a16="http://schemas.microsoft.com/office/drawing/2014/main" val="10006"/>
                  </a:ext>
                </a:extLst>
              </a:tr>
              <a:tr h="386080">
                <a:tc>
                  <a:txBody>
                    <a:bodyPr/>
                    <a:lstStyle/>
                    <a:p>
                      <a:pPr latinLnBrk="1"/>
                      <a:endParaRPr lang="ko-KR" altLang="en-US"/>
                    </a:p>
                  </a:txBody>
                  <a:tcPr anchor="ctr"/>
                </a:tc>
                <a:tc>
                  <a:txBody>
                    <a:bodyPr/>
                    <a:lstStyle/>
                    <a:p>
                      <a:pPr latinLnBrk="1"/>
                      <a:endParaRPr lang="ko-KR" altLang="en-US"/>
                    </a:p>
                  </a:txBody>
                  <a:tcPr anchor="ctr"/>
                </a:tc>
                <a:tc>
                  <a:txBody>
                    <a:bodyPr/>
                    <a:lstStyle/>
                    <a:p>
                      <a:pPr latinLnBrk="1"/>
                      <a:endParaRPr lang="ko-KR" altLang="en-US" dirty="0"/>
                    </a:p>
                  </a:txBody>
                  <a:tcPr anchor="ctr"/>
                </a:tc>
                <a:tc>
                  <a:txBody>
                    <a:bodyPr/>
                    <a:lstStyle/>
                    <a:p>
                      <a:pPr latinLnBrk="1"/>
                      <a:r>
                        <a:rPr lang="ko-KR" altLang="en-US" dirty="0"/>
                        <a:t>공연제작워크숍</a:t>
                      </a:r>
                      <a:r>
                        <a:rPr lang="en-US" altLang="ko-KR" dirty="0"/>
                        <a:t>2</a:t>
                      </a:r>
                      <a:endParaRPr lang="ko-KR" altLang="en-US" dirty="0"/>
                    </a:p>
                  </a:txBody>
                  <a:tcPr anchor="ctr"/>
                </a:tc>
                <a:extLst>
                  <a:ext uri="{0D108BD9-81ED-4DB2-BD59-A6C34878D82A}">
                    <a16:rowId xmlns:a16="http://schemas.microsoft.com/office/drawing/2014/main" val="10007"/>
                  </a:ext>
                </a:extLst>
              </a:tr>
              <a:tr h="372745">
                <a:tc>
                  <a:txBody>
                    <a:bodyPr/>
                    <a:lstStyle/>
                    <a:p>
                      <a:pPr latinLnBrk="1"/>
                      <a:endParaRPr lang="ko-KR" altLang="en-US"/>
                    </a:p>
                  </a:txBody>
                  <a:tcPr anchor="ctr"/>
                </a:tc>
                <a:tc>
                  <a:txBody>
                    <a:bodyPr/>
                    <a:lstStyle/>
                    <a:p>
                      <a:pPr latinLnBrk="1"/>
                      <a:endParaRPr lang="ko-KR" altLang="en-US"/>
                    </a:p>
                  </a:txBody>
                  <a:tcPr anchor="ctr"/>
                </a:tc>
                <a:tc>
                  <a:txBody>
                    <a:bodyPr/>
                    <a:lstStyle/>
                    <a:p>
                      <a:pPr latinLnBrk="1"/>
                      <a:endParaRPr lang="ko-KR" altLang="en-US" dirty="0"/>
                    </a:p>
                  </a:txBody>
                  <a:tcPr anchor="ctr"/>
                </a:tc>
                <a:tc>
                  <a:txBody>
                    <a:bodyPr/>
                    <a:lstStyle/>
                    <a:p>
                      <a:pPr latinLnBrk="1"/>
                      <a:r>
                        <a:rPr lang="ko-KR" altLang="en-US" dirty="0" err="1"/>
                        <a:t>연주실습</a:t>
                      </a:r>
                      <a:r>
                        <a:rPr lang="en-US" altLang="ko-KR" dirty="0"/>
                        <a:t>5</a:t>
                      </a:r>
                      <a:endParaRPr lang="ko-KR" altLang="en-US" dirty="0"/>
                    </a:p>
                  </a:txBody>
                  <a:tcPr anchor="ctr"/>
                </a:tc>
                <a:extLst>
                  <a:ext uri="{0D108BD9-81ED-4DB2-BD59-A6C34878D82A}">
                    <a16:rowId xmlns:a16="http://schemas.microsoft.com/office/drawing/2014/main" val="10008"/>
                  </a:ext>
                </a:extLst>
              </a:tr>
              <a:tr h="400685">
                <a:tc>
                  <a:txBody>
                    <a:bodyPr/>
                    <a:lstStyle/>
                    <a:p>
                      <a:pPr latinLnBrk="1"/>
                      <a:endParaRPr lang="ko-KR" altLang="en-US" dirty="0"/>
                    </a:p>
                  </a:txBody>
                  <a:tcPr anchor="ctr"/>
                </a:tc>
                <a:tc>
                  <a:txBody>
                    <a:bodyPr/>
                    <a:lstStyle/>
                    <a:p>
                      <a:pPr latinLnBrk="1"/>
                      <a:endParaRPr lang="ko-KR" altLang="en-US"/>
                    </a:p>
                  </a:txBody>
                  <a:tcPr anchor="ctr"/>
                </a:tc>
                <a:tc>
                  <a:txBody>
                    <a:bodyPr/>
                    <a:lstStyle/>
                    <a:p>
                      <a:pPr latinLnBrk="1"/>
                      <a:endParaRPr lang="ko-KR" altLang="en-US" dirty="0"/>
                    </a:p>
                  </a:txBody>
                  <a:tcPr anchor="ctr"/>
                </a:tc>
                <a:tc>
                  <a:txBody>
                    <a:bodyPr/>
                    <a:lstStyle/>
                    <a:p>
                      <a:pPr latinLnBrk="1"/>
                      <a:r>
                        <a:rPr lang="ko-KR" altLang="en-US" dirty="0" err="1"/>
                        <a:t>연주실습</a:t>
                      </a:r>
                      <a:r>
                        <a:rPr lang="en-US" altLang="ko-KR" dirty="0"/>
                        <a:t>6</a:t>
                      </a:r>
                      <a:endParaRPr lang="ko-KR" altLang="en-US" dirty="0"/>
                    </a:p>
                  </a:txBody>
                  <a:tcPr anchor="ctr"/>
                </a:tc>
                <a:extLst>
                  <a:ext uri="{0D108BD9-81ED-4DB2-BD59-A6C34878D82A}">
                    <a16:rowId xmlns:a16="http://schemas.microsoft.com/office/drawing/2014/main" val="10009"/>
                  </a:ext>
                </a:extLst>
              </a:tr>
              <a:tr h="443172">
                <a:tc>
                  <a:txBody>
                    <a:bodyPr/>
                    <a:lstStyle/>
                    <a:p>
                      <a:pPr latinLnBrk="1"/>
                      <a:r>
                        <a:rPr lang="ko-KR" altLang="en-US" dirty="0"/>
                        <a:t>전공필수</a:t>
                      </a:r>
                    </a:p>
                    <a:p>
                      <a:pPr latinLnBrk="1"/>
                      <a:r>
                        <a:rPr lang="zh-CN" altLang="ko-KR" dirty="0"/>
                        <a:t>专业必修</a:t>
                      </a:r>
                    </a:p>
                  </a:txBody>
                  <a:tcPr anchor="ctr"/>
                </a:tc>
                <a:tc gridSpan="3">
                  <a:txBody>
                    <a:bodyPr/>
                    <a:lstStyle/>
                    <a:p>
                      <a:pPr latinLnBrk="1"/>
                      <a:r>
                        <a:rPr lang="ko-KR" altLang="en-US" dirty="0"/>
                        <a:t>석사논문지도</a:t>
                      </a:r>
                      <a:r>
                        <a:rPr lang="en-US" altLang="ko-KR" dirty="0"/>
                        <a:t>,</a:t>
                      </a:r>
                      <a:r>
                        <a:rPr lang="ko-KR" altLang="en-US" dirty="0"/>
                        <a:t> 박사논문지도</a:t>
                      </a:r>
                      <a:r>
                        <a:rPr lang="en-US" altLang="ko-KR" dirty="0"/>
                        <a:t>1,</a:t>
                      </a:r>
                      <a:r>
                        <a:rPr lang="ko-KR" altLang="en-US" dirty="0"/>
                        <a:t> 박사논문지도</a:t>
                      </a:r>
                      <a:r>
                        <a:rPr lang="en-US" altLang="ko-KR" dirty="0"/>
                        <a:t>2</a:t>
                      </a:r>
                      <a:endParaRPr lang="ko-KR" altLang="en-US" dirty="0"/>
                    </a:p>
                  </a:txBody>
                  <a:tcPr anchor="ctr"/>
                </a:tc>
                <a:tc hMerge="1">
                  <a:txBody>
                    <a:bodyPr/>
                    <a:lstStyle/>
                    <a:p>
                      <a:endParaRPr lang="ko-KR"/>
                    </a:p>
                  </a:txBody>
                  <a:tcPr/>
                </a:tc>
                <a:tc hMerge="1">
                  <a:txBody>
                    <a:bodyPr/>
                    <a:lstStyle/>
                    <a:p>
                      <a:endParaRPr lang="ko-KR"/>
                    </a:p>
                  </a:txBody>
                  <a:tcPr/>
                </a:tc>
                <a:extLst>
                  <a:ext uri="{0D108BD9-81ED-4DB2-BD59-A6C34878D82A}">
                    <a16:rowId xmlns:a16="http://schemas.microsoft.com/office/drawing/2014/main" val="10010"/>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모서리가 둥근 직사각형 3"/>
          <p:cNvSpPr/>
          <p:nvPr/>
        </p:nvSpPr>
        <p:spPr>
          <a:xfrm>
            <a:off x="134754" y="79022"/>
            <a:ext cx="11921779" cy="1061156"/>
          </a:xfrm>
          <a:prstGeom prst="roundRect">
            <a:avLst>
              <a:gd name="adj" fmla="val 850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5" name="TextBox 4"/>
          <p:cNvSpPr txBox="1"/>
          <p:nvPr/>
        </p:nvSpPr>
        <p:spPr>
          <a:xfrm>
            <a:off x="322387" y="286434"/>
            <a:ext cx="10724445" cy="829945"/>
          </a:xfrm>
          <a:prstGeom prst="rect">
            <a:avLst/>
          </a:prstGeom>
          <a:noFill/>
        </p:spPr>
        <p:txBody>
          <a:bodyPr wrap="square" rtlCol="0">
            <a:spAutoFit/>
          </a:bodyPr>
          <a:lstStyle/>
          <a:p>
            <a:pPr lvl="0" algn="l">
              <a:buClrTx/>
              <a:buSzTx/>
              <a:buFontTx/>
            </a:pPr>
            <a:r>
              <a:rPr kumimoji="1" lang="en-US" altLang="ko-KR" sz="2400" b="1" dirty="0">
                <a:solidFill>
                  <a:schemeClr val="bg1"/>
                </a:solidFill>
                <a:sym typeface="+mn-ea"/>
              </a:rPr>
              <a:t>2. 2025-2학기 개설교과목 (전체 시간표)  </a:t>
            </a:r>
          </a:p>
          <a:p>
            <a:pPr lvl="0" algn="l">
              <a:buClrTx/>
              <a:buSzTx/>
              <a:buFontTx/>
            </a:pPr>
            <a:r>
              <a:rPr kumimoji="1" lang="en-US" altLang="ko-KR" sz="2400" b="1" dirty="0">
                <a:solidFill>
                  <a:schemeClr val="bg1"/>
                </a:solidFill>
                <a:sym typeface="+mn-ea"/>
              </a:rPr>
              <a:t>    2025-2</a:t>
            </a:r>
            <a:r>
              <a:rPr kumimoji="1" lang="zh-CN" altLang="en-US" sz="2400" b="1" dirty="0">
                <a:solidFill>
                  <a:schemeClr val="bg1"/>
                </a:solidFill>
                <a:sym typeface="+mn-ea"/>
              </a:rPr>
              <a:t>学期</a:t>
            </a:r>
            <a:r>
              <a:rPr kumimoji="1" lang="en-US" altLang="zh-CN" sz="2400" b="1" dirty="0">
                <a:solidFill>
                  <a:schemeClr val="bg1"/>
                </a:solidFill>
                <a:sym typeface="+mn-ea"/>
              </a:rPr>
              <a:t>  </a:t>
            </a:r>
            <a:r>
              <a:rPr kumimoji="1" lang="zh-CN" altLang="en-US" sz="2400" b="1" dirty="0">
                <a:solidFill>
                  <a:schemeClr val="bg1"/>
                </a:solidFill>
                <a:sym typeface="+mn-ea"/>
              </a:rPr>
              <a:t>开设课程（所有课程时间表）</a:t>
            </a:r>
          </a:p>
        </p:txBody>
      </p:sp>
      <p:pic>
        <p:nvPicPr>
          <p:cNvPr id="7" name="그림 6">
            <a:extLst>
              <a:ext uri="{FF2B5EF4-FFF2-40B4-BE49-F238E27FC236}">
                <a16:creationId xmlns:a16="http://schemas.microsoft.com/office/drawing/2014/main" id="{D32EE768-0487-4CF2-8F5E-1EF8A5ABF6B9}"/>
              </a:ext>
            </a:extLst>
          </p:cNvPr>
          <p:cNvPicPr>
            <a:picLocks noChangeAspect="1"/>
          </p:cNvPicPr>
          <p:nvPr/>
        </p:nvPicPr>
        <p:blipFill>
          <a:blip r:embed="rId2"/>
          <a:stretch>
            <a:fillRect/>
          </a:stretch>
        </p:blipFill>
        <p:spPr>
          <a:xfrm>
            <a:off x="463865" y="1347590"/>
            <a:ext cx="11263556" cy="503249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모서리가 둥근 직사각형 6"/>
          <p:cNvSpPr/>
          <p:nvPr/>
        </p:nvSpPr>
        <p:spPr>
          <a:xfrm>
            <a:off x="134754" y="79022"/>
            <a:ext cx="11921779" cy="1061156"/>
          </a:xfrm>
          <a:prstGeom prst="roundRect">
            <a:avLst>
              <a:gd name="adj" fmla="val 850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5" name="TextBox 4"/>
          <p:cNvSpPr txBox="1"/>
          <p:nvPr/>
        </p:nvSpPr>
        <p:spPr>
          <a:xfrm>
            <a:off x="322387" y="286434"/>
            <a:ext cx="10724445" cy="645160"/>
          </a:xfrm>
          <a:prstGeom prst="rect">
            <a:avLst/>
          </a:prstGeom>
          <a:noFill/>
        </p:spPr>
        <p:txBody>
          <a:bodyPr wrap="square" rtlCol="0">
            <a:spAutoFit/>
          </a:bodyPr>
          <a:lstStyle/>
          <a:p>
            <a:r>
              <a:rPr kumimoji="1" lang="en-US" altLang="ko-KR" sz="3600" b="1" dirty="0">
                <a:solidFill>
                  <a:schemeClr val="bg1"/>
                </a:solidFill>
              </a:rPr>
              <a:t>3.</a:t>
            </a:r>
            <a:r>
              <a:rPr kumimoji="1" lang="ko-KR" altLang="en-US" sz="3600" b="1" dirty="0">
                <a:solidFill>
                  <a:schemeClr val="bg1"/>
                </a:solidFill>
              </a:rPr>
              <a:t> 교과목 소개</a:t>
            </a:r>
            <a:r>
              <a:rPr kumimoji="1" lang="en-US" altLang="ko-KR" sz="3600" b="1" dirty="0">
                <a:solidFill>
                  <a:schemeClr val="bg1"/>
                </a:solidFill>
              </a:rPr>
              <a:t>  </a:t>
            </a:r>
            <a:r>
              <a:rPr kumimoji="1" lang="zh-CN" altLang="en-US" sz="3600" b="1" dirty="0">
                <a:solidFill>
                  <a:schemeClr val="bg1"/>
                </a:solidFill>
              </a:rPr>
              <a:t>科目介绍</a:t>
            </a:r>
            <a:r>
              <a:rPr kumimoji="1" lang="ko-KR" altLang="en-US" sz="3600" b="1" dirty="0">
                <a:solidFill>
                  <a:schemeClr val="bg1"/>
                </a:solidFill>
              </a:rPr>
              <a:t> </a:t>
            </a:r>
          </a:p>
        </p:txBody>
      </p:sp>
      <p:graphicFrame>
        <p:nvGraphicFramePr>
          <p:cNvPr id="2" name="표 1"/>
          <p:cNvGraphicFramePr>
            <a:graphicFrameLocks noGrp="1"/>
          </p:cNvGraphicFramePr>
          <p:nvPr/>
        </p:nvGraphicFramePr>
        <p:xfrm>
          <a:off x="511206" y="1422310"/>
          <a:ext cx="11042361" cy="5102059"/>
        </p:xfrm>
        <a:graphic>
          <a:graphicData uri="http://schemas.openxmlformats.org/drawingml/2006/table">
            <a:tbl>
              <a:tblPr firstRow="1" bandRow="1">
                <a:tableStyleId>{D7AC3CCA-C797-4891-BE02-D94E43425B78}</a:tableStyleId>
              </a:tblPr>
              <a:tblGrid>
                <a:gridCol w="1972502">
                  <a:extLst>
                    <a:ext uri="{9D8B030D-6E8A-4147-A177-3AD203B41FA5}">
                      <a16:colId xmlns:a16="http://schemas.microsoft.com/office/drawing/2014/main" val="20000"/>
                    </a:ext>
                  </a:extLst>
                </a:gridCol>
                <a:gridCol w="9069859">
                  <a:extLst>
                    <a:ext uri="{9D8B030D-6E8A-4147-A177-3AD203B41FA5}">
                      <a16:colId xmlns:a16="http://schemas.microsoft.com/office/drawing/2014/main" val="20001"/>
                    </a:ext>
                  </a:extLst>
                </a:gridCol>
              </a:tblGrid>
              <a:tr h="763650">
                <a:tc>
                  <a:txBody>
                    <a:bodyPr/>
                    <a:lstStyle/>
                    <a:p>
                      <a:pPr algn="ctr" latinLnBrk="1"/>
                      <a:r>
                        <a:rPr lang="ko-KR" altLang="en-US" dirty="0"/>
                        <a:t>교과목 명 </a:t>
                      </a:r>
                      <a:endParaRPr lang="zh-TW" altLang="en-US" dirty="0"/>
                    </a:p>
                  </a:txBody>
                  <a:tcPr anchor="ctr"/>
                </a:tc>
                <a:tc>
                  <a:txBody>
                    <a:bodyPr/>
                    <a:lstStyle/>
                    <a:p>
                      <a:pPr algn="l" latinLnBrk="1"/>
                      <a:r>
                        <a:rPr lang="en-US" altLang="ko-KR" dirty="0"/>
                        <a:t>(1)</a:t>
                      </a:r>
                      <a:r>
                        <a:rPr lang="ko-KR" altLang="en-US" dirty="0"/>
                        <a:t> 대중문화콘텐츠와 과학기술 이슈</a:t>
                      </a:r>
                      <a:r>
                        <a:rPr lang="en-US" altLang="ko-KR" dirty="0"/>
                        <a:t> </a:t>
                      </a:r>
                      <a:endParaRPr lang="zh-CN" altLang="en-US" dirty="0"/>
                    </a:p>
                  </a:txBody>
                  <a:tcPr anchor="ctr"/>
                </a:tc>
                <a:extLst>
                  <a:ext uri="{0D108BD9-81ED-4DB2-BD59-A6C34878D82A}">
                    <a16:rowId xmlns:a16="http://schemas.microsoft.com/office/drawing/2014/main" val="10000"/>
                  </a:ext>
                </a:extLst>
              </a:tr>
              <a:tr h="1283809">
                <a:tc>
                  <a:txBody>
                    <a:bodyPr/>
                    <a:lstStyle/>
                    <a:p>
                      <a:pPr algn="ctr" latinLnBrk="1"/>
                      <a:r>
                        <a:rPr lang="ko-KR" altLang="en-US" dirty="0"/>
                        <a:t>교과목 간략 소개</a:t>
                      </a:r>
                    </a:p>
                  </a:txBody>
                  <a:tcPr anchor="ctr"/>
                </a:tc>
                <a:tc>
                  <a:txBody>
                    <a:bodyPr/>
                    <a:lstStyle/>
                    <a:p>
                      <a:pPr latinLnBrk="1"/>
                      <a:r>
                        <a:rPr lang="ko-KR" altLang="en-US" dirty="0"/>
                        <a:t>드라마</a:t>
                      </a:r>
                      <a:r>
                        <a:rPr lang="en-US" altLang="ko-KR" dirty="0"/>
                        <a:t>,</a:t>
                      </a:r>
                      <a:r>
                        <a:rPr lang="ko-KR" altLang="en-US" dirty="0"/>
                        <a:t> 영화</a:t>
                      </a:r>
                      <a:r>
                        <a:rPr lang="en-US" altLang="ko-KR" dirty="0"/>
                        <a:t>,</a:t>
                      </a:r>
                      <a:r>
                        <a:rPr lang="ko-KR" altLang="en-US" dirty="0"/>
                        <a:t> 웹툰 등 다양한 대중문화 콘텐츠에 등장하는 과학기술</a:t>
                      </a:r>
                      <a:r>
                        <a:rPr lang="en-US" altLang="ko-KR" dirty="0"/>
                        <a:t>(</a:t>
                      </a:r>
                      <a:r>
                        <a:rPr lang="ko-KR" altLang="en-US" dirty="0"/>
                        <a:t>인공지능</a:t>
                      </a:r>
                      <a:r>
                        <a:rPr lang="en-US" altLang="ko-KR" dirty="0"/>
                        <a:t>,</a:t>
                      </a:r>
                      <a:r>
                        <a:rPr lang="ko-KR" altLang="en-US" dirty="0"/>
                        <a:t> 유전공학</a:t>
                      </a:r>
                      <a:r>
                        <a:rPr lang="en-US" altLang="ko-KR" dirty="0"/>
                        <a:t>,</a:t>
                      </a:r>
                      <a:r>
                        <a:rPr lang="ko-KR" altLang="en-US" dirty="0"/>
                        <a:t> 로봇공학</a:t>
                      </a:r>
                      <a:r>
                        <a:rPr lang="en-US" altLang="ko-KR" dirty="0"/>
                        <a:t>,</a:t>
                      </a:r>
                      <a:r>
                        <a:rPr lang="ko-KR" altLang="en-US" dirty="0"/>
                        <a:t> 가상현실</a:t>
                      </a:r>
                      <a:r>
                        <a:rPr lang="en-US" altLang="ko-KR" dirty="0"/>
                        <a:t>,</a:t>
                      </a:r>
                      <a:r>
                        <a:rPr lang="ko-KR" altLang="en-US" dirty="0"/>
                        <a:t> 환경기술 등</a:t>
                      </a:r>
                      <a:r>
                        <a:rPr lang="en-US" altLang="ko-KR" dirty="0"/>
                        <a:t>)</a:t>
                      </a:r>
                      <a:r>
                        <a:rPr lang="ko-KR" altLang="en-US" dirty="0"/>
                        <a:t>의 이슈를 탐구한다</a:t>
                      </a:r>
                      <a:r>
                        <a:rPr lang="en-US" altLang="ko-KR" dirty="0"/>
                        <a:t>.</a:t>
                      </a:r>
                      <a:r>
                        <a:rPr lang="ko-KR" altLang="en-US" dirty="0"/>
                        <a:t> </a:t>
                      </a:r>
                      <a:endParaRPr lang="en-US" altLang="ko-KR" dirty="0"/>
                    </a:p>
                    <a:p>
                      <a:pPr latinLnBrk="1"/>
                      <a:r>
                        <a:rPr lang="ko-KR" altLang="en-US" dirty="0"/>
                        <a:t>이 과정에서 과학기술이 인간과 사회에 제기하는 윤리적</a:t>
                      </a:r>
                      <a:r>
                        <a:rPr lang="en-US" altLang="ko-KR" dirty="0"/>
                        <a:t>,</a:t>
                      </a:r>
                      <a:r>
                        <a:rPr lang="ko-KR" altLang="en-US" dirty="0"/>
                        <a:t> 사회적 쟁점을 이해하는 것을 목표로 한다</a:t>
                      </a:r>
                      <a:r>
                        <a:rPr lang="en-US" altLang="ko-KR" dirty="0"/>
                        <a:t>.</a:t>
                      </a:r>
                      <a:r>
                        <a:rPr lang="ko-KR" altLang="en-US" dirty="0"/>
                        <a:t>  </a:t>
                      </a:r>
                    </a:p>
                  </a:txBody>
                  <a:tcPr anchor="ctr"/>
                </a:tc>
                <a:extLst>
                  <a:ext uri="{0D108BD9-81ED-4DB2-BD59-A6C34878D82A}">
                    <a16:rowId xmlns:a16="http://schemas.microsoft.com/office/drawing/2014/main" val="10001"/>
                  </a:ext>
                </a:extLst>
              </a:tr>
              <a:tr h="763650">
                <a:tc>
                  <a:txBody>
                    <a:bodyPr/>
                    <a:lstStyle/>
                    <a:p>
                      <a:pPr algn="ctr" latinLnBrk="1"/>
                      <a:r>
                        <a:rPr lang="ko-KR" altLang="en-US" dirty="0"/>
                        <a:t>담당교수 소개 </a:t>
                      </a:r>
                    </a:p>
                  </a:txBody>
                  <a:tcPr anchor="ctr"/>
                </a:tc>
                <a:tc>
                  <a:txBody>
                    <a:bodyPr/>
                    <a:lstStyle/>
                    <a:p>
                      <a:pPr latinLnBrk="1"/>
                      <a:r>
                        <a:rPr lang="ko-KR" altLang="en-US" dirty="0"/>
                        <a:t>방담이 교수 </a:t>
                      </a:r>
                      <a:r>
                        <a:rPr lang="en-US" altLang="ko-KR" dirty="0"/>
                        <a:t>(</a:t>
                      </a:r>
                      <a:r>
                        <a:rPr lang="ko-KR" altLang="en-US" dirty="0"/>
                        <a:t>가톨릭대학교 학부대학 과학교육 전공</a:t>
                      </a:r>
                      <a:r>
                        <a:rPr lang="en-US" altLang="ko-KR" dirty="0"/>
                        <a:t>)</a:t>
                      </a:r>
                      <a:endParaRPr lang="ko-KR" altLang="en-US" dirty="0"/>
                    </a:p>
                  </a:txBody>
                  <a:tcPr anchor="ctr"/>
                </a:tc>
                <a:extLst>
                  <a:ext uri="{0D108BD9-81ED-4DB2-BD59-A6C34878D82A}">
                    <a16:rowId xmlns:a16="http://schemas.microsoft.com/office/drawing/2014/main" val="10002"/>
                  </a:ext>
                </a:extLst>
              </a:tr>
              <a:tr h="763650">
                <a:tc>
                  <a:txBody>
                    <a:bodyPr/>
                    <a:lstStyle/>
                    <a:p>
                      <a:pPr algn="ctr" latinLnBrk="1"/>
                      <a:r>
                        <a:rPr lang="ko-KR" altLang="en-US" dirty="0"/>
                        <a:t>수업 시간 </a:t>
                      </a:r>
                    </a:p>
                  </a:txBody>
                  <a:tcPr anchor="ctr"/>
                </a:tc>
                <a:tc>
                  <a:txBody>
                    <a:bodyPr/>
                    <a:lstStyle/>
                    <a:p>
                      <a:pPr latinLnBrk="1"/>
                      <a:r>
                        <a:rPr lang="ko-KR" altLang="en-US" dirty="0"/>
                        <a:t>수요일 </a:t>
                      </a:r>
                      <a:r>
                        <a:rPr lang="en-US" altLang="ko-KR" dirty="0"/>
                        <a:t>2:00~5:00</a:t>
                      </a:r>
                      <a:r>
                        <a:rPr lang="ko-KR" altLang="en-US" dirty="0"/>
                        <a:t> </a:t>
                      </a:r>
                    </a:p>
                  </a:txBody>
                  <a:tcPr anchor="ctr"/>
                </a:tc>
                <a:extLst>
                  <a:ext uri="{0D108BD9-81ED-4DB2-BD59-A6C34878D82A}">
                    <a16:rowId xmlns:a16="http://schemas.microsoft.com/office/drawing/2014/main" val="10003"/>
                  </a:ext>
                </a:extLst>
              </a:tr>
              <a:tr h="763650">
                <a:tc>
                  <a:txBody>
                    <a:bodyPr/>
                    <a:lstStyle/>
                    <a:p>
                      <a:pPr algn="ctr" latinLnBrk="1"/>
                      <a:r>
                        <a:rPr lang="ko-KR" altLang="en-US" dirty="0"/>
                        <a:t>수강 대상 </a:t>
                      </a:r>
                    </a:p>
                  </a:txBody>
                  <a:tcPr anchor="ctr"/>
                </a:tc>
                <a:tc>
                  <a:txBody>
                    <a:bodyPr/>
                    <a:lstStyle/>
                    <a:p>
                      <a:pPr latinLnBrk="1"/>
                      <a:r>
                        <a:rPr lang="ko-KR" altLang="en-US" dirty="0" err="1">
                          <a:solidFill>
                            <a:srgbClr val="0070C0"/>
                          </a:solidFill>
                        </a:rPr>
                        <a:t>공통선택</a:t>
                      </a:r>
                      <a:r>
                        <a:rPr lang="ko-KR" altLang="en-US" dirty="0">
                          <a:solidFill>
                            <a:srgbClr val="0070C0"/>
                          </a:solidFill>
                        </a:rPr>
                        <a:t> 교과목</a:t>
                      </a:r>
                      <a:r>
                        <a:rPr lang="en-US" altLang="ko-KR" dirty="0"/>
                        <a:t>,</a:t>
                      </a:r>
                      <a:r>
                        <a:rPr lang="ko-KR" altLang="en-US" dirty="0"/>
                        <a:t> 모든 </a:t>
                      </a:r>
                      <a:r>
                        <a:rPr lang="ko-KR" altLang="en-US" dirty="0" err="1"/>
                        <a:t>전공생</a:t>
                      </a:r>
                      <a:r>
                        <a:rPr lang="ko-KR" altLang="en-US" dirty="0"/>
                        <a:t> 대상 </a:t>
                      </a:r>
                    </a:p>
                  </a:txBody>
                  <a:tcPr anchor="ctr"/>
                </a:tc>
                <a:extLst>
                  <a:ext uri="{0D108BD9-81ED-4DB2-BD59-A6C34878D82A}">
                    <a16:rowId xmlns:a16="http://schemas.microsoft.com/office/drawing/2014/main" val="10004"/>
                  </a:ext>
                </a:extLst>
              </a:tr>
              <a:tr h="763650">
                <a:tc>
                  <a:txBody>
                    <a:bodyPr/>
                    <a:lstStyle/>
                    <a:p>
                      <a:pPr algn="ctr" latinLnBrk="1"/>
                      <a:r>
                        <a:rPr lang="ko-KR" altLang="en-US" dirty="0"/>
                        <a:t>참고 사항 </a:t>
                      </a:r>
                    </a:p>
                  </a:txBody>
                  <a:tcPr anchor="ctr"/>
                </a:tc>
                <a:tc>
                  <a:txBody>
                    <a:bodyPr/>
                    <a:lstStyle/>
                    <a:p>
                      <a:pPr latinLnBrk="1"/>
                      <a:r>
                        <a:rPr lang="ko-KR" altLang="en-US" dirty="0"/>
                        <a:t>본 교과목은 급변하는 과학기술을 이해하고 기술 개발로 인한 인간 사회가 어떻게 변하는지를 이해하기 위해 새롭게 신설되었다</a:t>
                      </a:r>
                      <a:r>
                        <a:rPr lang="en-US" altLang="ko-KR" dirty="0"/>
                        <a:t>.</a:t>
                      </a:r>
                      <a:r>
                        <a:rPr lang="ko-KR" altLang="en-US" dirty="0"/>
                        <a:t> </a:t>
                      </a:r>
                    </a:p>
                  </a:txBody>
                  <a:tcPr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모서리가 둥근 직사각형 6"/>
          <p:cNvSpPr/>
          <p:nvPr/>
        </p:nvSpPr>
        <p:spPr>
          <a:xfrm>
            <a:off x="134754" y="79022"/>
            <a:ext cx="11921779" cy="1061156"/>
          </a:xfrm>
          <a:prstGeom prst="roundRect">
            <a:avLst>
              <a:gd name="adj" fmla="val 850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5" name="TextBox 4"/>
          <p:cNvSpPr txBox="1"/>
          <p:nvPr/>
        </p:nvSpPr>
        <p:spPr>
          <a:xfrm>
            <a:off x="322387" y="286434"/>
            <a:ext cx="10724445" cy="645160"/>
          </a:xfrm>
          <a:prstGeom prst="rect">
            <a:avLst/>
          </a:prstGeom>
          <a:noFill/>
        </p:spPr>
        <p:txBody>
          <a:bodyPr wrap="square" rtlCol="0">
            <a:spAutoFit/>
          </a:bodyPr>
          <a:lstStyle/>
          <a:p>
            <a:r>
              <a:rPr kumimoji="1" lang="en-US" altLang="ko-KR" sz="3600" b="1" dirty="0">
                <a:solidFill>
                  <a:schemeClr val="bg1"/>
                </a:solidFill>
              </a:rPr>
              <a:t>3.</a:t>
            </a:r>
            <a:r>
              <a:rPr kumimoji="1" lang="ko-KR" altLang="en-US" sz="3600" b="1" dirty="0">
                <a:solidFill>
                  <a:schemeClr val="bg1"/>
                </a:solidFill>
              </a:rPr>
              <a:t> </a:t>
            </a:r>
            <a:r>
              <a:rPr kumimoji="1" lang="zh-CN" altLang="en-US" sz="3600" b="1" dirty="0">
                <a:solidFill>
                  <a:schemeClr val="bg1"/>
                </a:solidFill>
              </a:rPr>
              <a:t>科目介绍</a:t>
            </a:r>
            <a:r>
              <a:rPr kumimoji="1" lang="ko-KR" altLang="en-US" sz="3600" b="1" dirty="0">
                <a:solidFill>
                  <a:schemeClr val="bg1"/>
                </a:solidFill>
              </a:rPr>
              <a:t> </a:t>
            </a:r>
          </a:p>
        </p:txBody>
      </p:sp>
      <p:graphicFrame>
        <p:nvGraphicFramePr>
          <p:cNvPr id="2" name="표 1"/>
          <p:cNvGraphicFramePr>
            <a:graphicFrameLocks noGrp="1"/>
          </p:cNvGraphicFramePr>
          <p:nvPr/>
        </p:nvGraphicFramePr>
        <p:xfrm>
          <a:off x="511206" y="1422310"/>
          <a:ext cx="11042361" cy="5102059"/>
        </p:xfrm>
        <a:graphic>
          <a:graphicData uri="http://schemas.openxmlformats.org/drawingml/2006/table">
            <a:tbl>
              <a:tblPr firstRow="1" bandRow="1">
                <a:tableStyleId>{D7AC3CCA-C797-4891-BE02-D94E43425B78}</a:tableStyleId>
              </a:tblPr>
              <a:tblGrid>
                <a:gridCol w="1972502">
                  <a:extLst>
                    <a:ext uri="{9D8B030D-6E8A-4147-A177-3AD203B41FA5}">
                      <a16:colId xmlns:a16="http://schemas.microsoft.com/office/drawing/2014/main" val="20000"/>
                    </a:ext>
                  </a:extLst>
                </a:gridCol>
                <a:gridCol w="9069859">
                  <a:extLst>
                    <a:ext uri="{9D8B030D-6E8A-4147-A177-3AD203B41FA5}">
                      <a16:colId xmlns:a16="http://schemas.microsoft.com/office/drawing/2014/main" val="20001"/>
                    </a:ext>
                  </a:extLst>
                </a:gridCol>
              </a:tblGrid>
              <a:tr h="763650">
                <a:tc>
                  <a:txBody>
                    <a:bodyPr/>
                    <a:lstStyle/>
                    <a:p>
                      <a:pPr algn="ctr" latinLnBrk="1"/>
                      <a:r>
                        <a:rPr lang="zh-CN" altLang="ko-KR" dirty="0"/>
                        <a:t>科目名</a:t>
                      </a:r>
                    </a:p>
                  </a:txBody>
                  <a:tcPr anchor="ctr"/>
                </a:tc>
                <a:tc>
                  <a:txBody>
                    <a:bodyPr/>
                    <a:lstStyle/>
                    <a:p>
                      <a:pPr algn="l" latinLnBrk="1"/>
                      <a:r>
                        <a:rPr lang="en-US" altLang="ko-KR" dirty="0"/>
                        <a:t>(1)</a:t>
                      </a:r>
                      <a:r>
                        <a:rPr lang="ko-KR" altLang="en-US" dirty="0"/>
                        <a:t> </a:t>
                      </a:r>
                      <a:r>
                        <a:rPr lang="zh-CN" altLang="en-US" dirty="0"/>
                        <a:t>大众文化内容和科学技术议题</a:t>
                      </a:r>
                    </a:p>
                  </a:txBody>
                  <a:tcPr anchor="ctr"/>
                </a:tc>
                <a:extLst>
                  <a:ext uri="{0D108BD9-81ED-4DB2-BD59-A6C34878D82A}">
                    <a16:rowId xmlns:a16="http://schemas.microsoft.com/office/drawing/2014/main" val="10000"/>
                  </a:ext>
                </a:extLst>
              </a:tr>
              <a:tr h="1283809">
                <a:tc>
                  <a:txBody>
                    <a:bodyPr/>
                    <a:lstStyle/>
                    <a:p>
                      <a:pPr algn="ctr" latinLnBrk="1"/>
                      <a:r>
                        <a:rPr lang="zh-CN" altLang="ko-KR" dirty="0"/>
                        <a:t>科目简单介绍</a:t>
                      </a:r>
                    </a:p>
                  </a:txBody>
                  <a:tcPr anchor="ctr"/>
                </a:tc>
                <a:tc>
                  <a:txBody>
                    <a:bodyPr/>
                    <a:lstStyle/>
                    <a:p>
                      <a:pPr latinLnBrk="1"/>
                      <a:r>
                        <a:rPr lang="zh-CN" altLang="en-US" dirty="0"/>
                        <a:t>本课程探讨电视剧</a:t>
                      </a:r>
                      <a:r>
                        <a:rPr lang="en-US" altLang="zh-CN" dirty="0"/>
                        <a:t>，</a:t>
                      </a:r>
                      <a:r>
                        <a:rPr lang="zh-CN" altLang="en-US" dirty="0"/>
                        <a:t>电影</a:t>
                      </a:r>
                      <a:r>
                        <a:rPr lang="en-US" altLang="zh-CN" dirty="0"/>
                        <a:t>，</a:t>
                      </a:r>
                      <a:r>
                        <a:rPr lang="zh-CN" altLang="en-US" dirty="0"/>
                        <a:t>网络漫画等大众文化内容中登场的科学技术问题（人工智能、基因工程、机器人技术、虚拟现实、环境技术等）。</a:t>
                      </a:r>
                    </a:p>
                    <a:p>
                      <a:pPr latinLnBrk="1"/>
                      <a:r>
                        <a:rPr lang="zh-CN" altLang="en-US" dirty="0"/>
                        <a:t>旨在了解科学技术给人类和社会带来的伦理和社会问题。</a:t>
                      </a:r>
                    </a:p>
                  </a:txBody>
                  <a:tcPr anchor="ctr"/>
                </a:tc>
                <a:extLst>
                  <a:ext uri="{0D108BD9-81ED-4DB2-BD59-A6C34878D82A}">
                    <a16:rowId xmlns:a16="http://schemas.microsoft.com/office/drawing/2014/main" val="10001"/>
                  </a:ext>
                </a:extLst>
              </a:tr>
              <a:tr h="763650">
                <a:tc>
                  <a:txBody>
                    <a:bodyPr/>
                    <a:lstStyle/>
                    <a:p>
                      <a:pPr algn="ctr" latinLnBrk="1"/>
                      <a:r>
                        <a:rPr lang="zh-CN" altLang="ko-KR" dirty="0"/>
                        <a:t>教授介绍</a:t>
                      </a:r>
                      <a:r>
                        <a:rPr lang="ko-KR" altLang="en-US" dirty="0"/>
                        <a:t> </a:t>
                      </a:r>
                    </a:p>
                  </a:txBody>
                  <a:tcPr anchor="ctr"/>
                </a:tc>
                <a:tc>
                  <a:txBody>
                    <a:bodyPr/>
                    <a:lstStyle/>
                    <a:p>
                      <a:pPr latinLnBrk="1"/>
                      <a:r>
                        <a:rPr lang="ko-KR" altLang="en-US" dirty="0"/>
                        <a:t>방담이 교수 </a:t>
                      </a:r>
                      <a:r>
                        <a:rPr lang="zh-CN" altLang="en-US" dirty="0"/>
                        <a:t>加图立大学本科部</a:t>
                      </a:r>
                      <a:r>
                        <a:rPr lang="en-US" altLang="zh-CN" dirty="0"/>
                        <a:t> </a:t>
                      </a:r>
                      <a:r>
                        <a:rPr lang="zh-CN" altLang="en-US" dirty="0"/>
                        <a:t>科学教育专业教授</a:t>
                      </a:r>
                    </a:p>
                  </a:txBody>
                  <a:tcPr anchor="ctr"/>
                </a:tc>
                <a:extLst>
                  <a:ext uri="{0D108BD9-81ED-4DB2-BD59-A6C34878D82A}">
                    <a16:rowId xmlns:a16="http://schemas.microsoft.com/office/drawing/2014/main" val="10002"/>
                  </a:ext>
                </a:extLst>
              </a:tr>
              <a:tr h="763650">
                <a:tc>
                  <a:txBody>
                    <a:bodyPr/>
                    <a:lstStyle/>
                    <a:p>
                      <a:pPr algn="ctr" latinLnBrk="1"/>
                      <a:r>
                        <a:rPr lang="zh-CN" altLang="ko-KR" dirty="0"/>
                        <a:t>课程时间</a:t>
                      </a:r>
                      <a:r>
                        <a:rPr lang="ko-KR" altLang="en-US" dirty="0"/>
                        <a:t> </a:t>
                      </a:r>
                    </a:p>
                  </a:txBody>
                  <a:tcPr anchor="ctr"/>
                </a:tc>
                <a:tc>
                  <a:txBody>
                    <a:bodyPr/>
                    <a:lstStyle/>
                    <a:p>
                      <a:pPr latinLnBrk="1"/>
                      <a:r>
                        <a:rPr lang="zh-CN" altLang="ko-KR" dirty="0"/>
                        <a:t>每周三</a:t>
                      </a:r>
                      <a:r>
                        <a:rPr lang="ko-KR" altLang="en-US" dirty="0"/>
                        <a:t> </a:t>
                      </a:r>
                      <a:r>
                        <a:rPr lang="en-US" altLang="ko-KR" dirty="0"/>
                        <a:t>14:00~17:00</a:t>
                      </a:r>
                      <a:r>
                        <a:rPr lang="ko-KR" altLang="en-US" dirty="0"/>
                        <a:t> </a:t>
                      </a:r>
                    </a:p>
                  </a:txBody>
                  <a:tcPr anchor="ctr"/>
                </a:tc>
                <a:extLst>
                  <a:ext uri="{0D108BD9-81ED-4DB2-BD59-A6C34878D82A}">
                    <a16:rowId xmlns:a16="http://schemas.microsoft.com/office/drawing/2014/main" val="10003"/>
                  </a:ext>
                </a:extLst>
              </a:tr>
              <a:tr h="763650">
                <a:tc>
                  <a:txBody>
                    <a:bodyPr/>
                    <a:lstStyle/>
                    <a:p>
                      <a:pPr algn="ctr" latinLnBrk="1"/>
                      <a:r>
                        <a:rPr lang="zh-CN" altLang="ko-KR" dirty="0"/>
                        <a:t>听课对象</a:t>
                      </a:r>
                    </a:p>
                  </a:txBody>
                  <a:tcPr anchor="ctr"/>
                </a:tc>
                <a:tc>
                  <a:txBody>
                    <a:bodyPr/>
                    <a:lstStyle/>
                    <a:p>
                      <a:pPr latinLnBrk="1"/>
                      <a:r>
                        <a:rPr lang="zh-CN" altLang="ko-KR" dirty="0">
                          <a:solidFill>
                            <a:srgbClr val="0070C0"/>
                          </a:solidFill>
                        </a:rPr>
                        <a:t>共同选修科目</a:t>
                      </a:r>
                      <a:r>
                        <a:rPr lang="en-US" altLang="zh-CN" dirty="0"/>
                        <a:t>，</a:t>
                      </a:r>
                      <a:r>
                        <a:rPr lang="zh-CN" altLang="en-US" dirty="0"/>
                        <a:t>所有专业学生可选</a:t>
                      </a:r>
                    </a:p>
                  </a:txBody>
                  <a:tcPr anchor="ctr"/>
                </a:tc>
                <a:extLst>
                  <a:ext uri="{0D108BD9-81ED-4DB2-BD59-A6C34878D82A}">
                    <a16:rowId xmlns:a16="http://schemas.microsoft.com/office/drawing/2014/main" val="10004"/>
                  </a:ext>
                </a:extLst>
              </a:tr>
              <a:tr h="763650">
                <a:tc>
                  <a:txBody>
                    <a:bodyPr/>
                    <a:lstStyle/>
                    <a:p>
                      <a:pPr algn="ctr" latinLnBrk="1"/>
                      <a:r>
                        <a:rPr lang="zh-CN" altLang="ko-KR" dirty="0"/>
                        <a:t>其他</a:t>
                      </a:r>
                    </a:p>
                  </a:txBody>
                  <a:tcPr anchor="ctr"/>
                </a:tc>
                <a:tc>
                  <a:txBody>
                    <a:bodyPr/>
                    <a:lstStyle/>
                    <a:p>
                      <a:pPr latinLnBrk="1"/>
                      <a:r>
                        <a:rPr lang="zh-CN" altLang="en-US" dirty="0"/>
                        <a:t>这门新课程旨在帮助学生了解瞬息万变的科技世界，以及技术发展如何改变人类社会。</a:t>
                      </a:r>
                    </a:p>
                  </a:txBody>
                  <a:tcPr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모서리가 둥근 직사각형 6"/>
          <p:cNvSpPr/>
          <p:nvPr/>
        </p:nvSpPr>
        <p:spPr>
          <a:xfrm>
            <a:off x="134754" y="79022"/>
            <a:ext cx="11921779" cy="1061156"/>
          </a:xfrm>
          <a:prstGeom prst="roundRect">
            <a:avLst>
              <a:gd name="adj" fmla="val 850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5" name="TextBox 4"/>
          <p:cNvSpPr txBox="1"/>
          <p:nvPr/>
        </p:nvSpPr>
        <p:spPr>
          <a:xfrm>
            <a:off x="322387" y="286434"/>
            <a:ext cx="10724445" cy="646331"/>
          </a:xfrm>
          <a:prstGeom prst="rect">
            <a:avLst/>
          </a:prstGeom>
          <a:noFill/>
        </p:spPr>
        <p:txBody>
          <a:bodyPr wrap="square" rtlCol="0">
            <a:spAutoFit/>
          </a:bodyPr>
          <a:lstStyle/>
          <a:p>
            <a:r>
              <a:rPr kumimoji="1" lang="en-US" altLang="ko-KR" sz="3600" b="1" dirty="0">
                <a:solidFill>
                  <a:schemeClr val="bg1"/>
                </a:solidFill>
              </a:rPr>
              <a:t>3.</a:t>
            </a:r>
            <a:r>
              <a:rPr kumimoji="1" lang="ko-KR" altLang="en-US" sz="3600" b="1" dirty="0">
                <a:solidFill>
                  <a:schemeClr val="bg1"/>
                </a:solidFill>
              </a:rPr>
              <a:t> 교과목 소개 </a:t>
            </a:r>
          </a:p>
        </p:txBody>
      </p:sp>
      <p:graphicFrame>
        <p:nvGraphicFramePr>
          <p:cNvPr id="4" name="표 3"/>
          <p:cNvGraphicFramePr>
            <a:graphicFrameLocks noGrp="1"/>
          </p:cNvGraphicFramePr>
          <p:nvPr/>
        </p:nvGraphicFramePr>
        <p:xfrm>
          <a:off x="511206" y="1422310"/>
          <a:ext cx="11042361" cy="5102059"/>
        </p:xfrm>
        <a:graphic>
          <a:graphicData uri="http://schemas.openxmlformats.org/drawingml/2006/table">
            <a:tbl>
              <a:tblPr firstRow="1" bandRow="1">
                <a:tableStyleId>{D7AC3CCA-C797-4891-BE02-D94E43425B78}</a:tableStyleId>
              </a:tblPr>
              <a:tblGrid>
                <a:gridCol w="1972502">
                  <a:extLst>
                    <a:ext uri="{9D8B030D-6E8A-4147-A177-3AD203B41FA5}">
                      <a16:colId xmlns:a16="http://schemas.microsoft.com/office/drawing/2014/main" val="20000"/>
                    </a:ext>
                  </a:extLst>
                </a:gridCol>
                <a:gridCol w="9069859">
                  <a:extLst>
                    <a:ext uri="{9D8B030D-6E8A-4147-A177-3AD203B41FA5}">
                      <a16:colId xmlns:a16="http://schemas.microsoft.com/office/drawing/2014/main" val="20001"/>
                    </a:ext>
                  </a:extLst>
                </a:gridCol>
              </a:tblGrid>
              <a:tr h="763650">
                <a:tc>
                  <a:txBody>
                    <a:bodyPr/>
                    <a:lstStyle/>
                    <a:p>
                      <a:pPr algn="ctr" latinLnBrk="1"/>
                      <a:r>
                        <a:rPr lang="ko-KR" altLang="en-US" dirty="0"/>
                        <a:t>교과목 명 </a:t>
                      </a:r>
                    </a:p>
                  </a:txBody>
                  <a:tcPr anchor="ctr"/>
                </a:tc>
                <a:tc>
                  <a:txBody>
                    <a:bodyPr/>
                    <a:lstStyle/>
                    <a:p>
                      <a:pPr algn="l" latinLnBrk="1"/>
                      <a:r>
                        <a:rPr lang="en-US" altLang="ko-KR" dirty="0"/>
                        <a:t>(2)</a:t>
                      </a:r>
                      <a:r>
                        <a:rPr lang="ko-KR" altLang="en-US" dirty="0"/>
                        <a:t> 클래식 음악의 역사와 이해 </a:t>
                      </a:r>
                    </a:p>
                  </a:txBody>
                  <a:tcPr anchor="ctr"/>
                </a:tc>
                <a:extLst>
                  <a:ext uri="{0D108BD9-81ED-4DB2-BD59-A6C34878D82A}">
                    <a16:rowId xmlns:a16="http://schemas.microsoft.com/office/drawing/2014/main" val="10000"/>
                  </a:ext>
                </a:extLst>
              </a:tr>
              <a:tr h="1283809">
                <a:tc>
                  <a:txBody>
                    <a:bodyPr/>
                    <a:lstStyle/>
                    <a:p>
                      <a:pPr algn="ctr" latinLnBrk="1"/>
                      <a:r>
                        <a:rPr lang="ko-KR" altLang="en-US" dirty="0"/>
                        <a:t>교과목 간략 소개</a:t>
                      </a:r>
                    </a:p>
                  </a:txBody>
                  <a:tcPr anchor="ctr"/>
                </a:tc>
                <a:tc>
                  <a:txBody>
                    <a:bodyPr/>
                    <a:lstStyle/>
                    <a:p>
                      <a:pPr latinLnBrk="1"/>
                      <a:r>
                        <a:rPr lang="ko-KR" altLang="en-US" dirty="0"/>
                        <a:t>서양 클래식 음악의 기원부터 현대에 이르기까지 주요 시대별 흐름</a:t>
                      </a:r>
                      <a:r>
                        <a:rPr lang="en-US" altLang="ko-KR" dirty="0"/>
                        <a:t>, </a:t>
                      </a:r>
                      <a:r>
                        <a:rPr lang="ko-KR" altLang="en-US" dirty="0"/>
                        <a:t>작곡가</a:t>
                      </a:r>
                      <a:r>
                        <a:rPr lang="en-US" altLang="ko-KR" dirty="0"/>
                        <a:t>, </a:t>
                      </a:r>
                      <a:r>
                        <a:rPr lang="ko-KR" altLang="en-US" dirty="0"/>
                        <a:t>그리고 대표 작품들을 전체적으로 연구한다</a:t>
                      </a:r>
                      <a:r>
                        <a:rPr lang="en-US" altLang="ko-KR" dirty="0"/>
                        <a:t>.</a:t>
                      </a:r>
                    </a:p>
                    <a:p>
                      <a:pPr latinLnBrk="1"/>
                      <a:r>
                        <a:rPr lang="ko-KR" altLang="en-US" dirty="0"/>
                        <a:t>각 시대의 사회</a:t>
                      </a:r>
                      <a:r>
                        <a:rPr lang="en-US" altLang="ko-KR" dirty="0"/>
                        <a:t>, </a:t>
                      </a:r>
                      <a:r>
                        <a:rPr lang="ko-KR" altLang="en-US" dirty="0"/>
                        <a:t>문화적 배경을 알아 보고</a:t>
                      </a:r>
                      <a:r>
                        <a:rPr lang="en-US" altLang="ko-KR" dirty="0"/>
                        <a:t>, </a:t>
                      </a:r>
                      <a:r>
                        <a:rPr lang="ko-KR" altLang="en-US" dirty="0"/>
                        <a:t>다양한 음악 양식과 형식의 특징을 이해한다</a:t>
                      </a:r>
                      <a:r>
                        <a:rPr lang="en-US" altLang="ko-KR" dirty="0"/>
                        <a:t>.</a:t>
                      </a:r>
                      <a:endParaRPr lang="ko-KR" altLang="en-US" dirty="0"/>
                    </a:p>
                  </a:txBody>
                  <a:tcPr anchor="ctr"/>
                </a:tc>
                <a:extLst>
                  <a:ext uri="{0D108BD9-81ED-4DB2-BD59-A6C34878D82A}">
                    <a16:rowId xmlns:a16="http://schemas.microsoft.com/office/drawing/2014/main" val="10001"/>
                  </a:ext>
                </a:extLst>
              </a:tr>
              <a:tr h="763650">
                <a:tc>
                  <a:txBody>
                    <a:bodyPr/>
                    <a:lstStyle/>
                    <a:p>
                      <a:pPr algn="ctr" latinLnBrk="1"/>
                      <a:r>
                        <a:rPr lang="ko-KR" altLang="en-US" dirty="0"/>
                        <a:t>담당교수 소개 </a:t>
                      </a:r>
                    </a:p>
                  </a:txBody>
                  <a:tcPr anchor="ctr"/>
                </a:tc>
                <a:tc>
                  <a:txBody>
                    <a:bodyPr/>
                    <a:lstStyle/>
                    <a:p>
                      <a:pPr latinLnBrk="1"/>
                      <a:r>
                        <a:rPr lang="ko-KR" altLang="en-US" dirty="0"/>
                        <a:t>이재완 교수 </a:t>
                      </a:r>
                      <a:r>
                        <a:rPr lang="en-US" altLang="ko-KR" dirty="0"/>
                        <a:t>(</a:t>
                      </a:r>
                      <a:r>
                        <a:rPr lang="ko-KR" altLang="en-US" dirty="0"/>
                        <a:t>가톨릭대학교 음악과 피아노 전공</a:t>
                      </a:r>
                      <a:r>
                        <a:rPr lang="en-US" altLang="ko-KR" dirty="0"/>
                        <a:t>)</a:t>
                      </a:r>
                      <a:r>
                        <a:rPr lang="ko-KR" altLang="en-US" dirty="0"/>
                        <a:t> </a:t>
                      </a:r>
                    </a:p>
                  </a:txBody>
                  <a:tcPr anchor="ctr"/>
                </a:tc>
                <a:extLst>
                  <a:ext uri="{0D108BD9-81ED-4DB2-BD59-A6C34878D82A}">
                    <a16:rowId xmlns:a16="http://schemas.microsoft.com/office/drawing/2014/main" val="10002"/>
                  </a:ext>
                </a:extLst>
              </a:tr>
              <a:tr h="763650">
                <a:tc>
                  <a:txBody>
                    <a:bodyPr/>
                    <a:lstStyle/>
                    <a:p>
                      <a:pPr algn="ctr" latinLnBrk="1"/>
                      <a:r>
                        <a:rPr lang="ko-KR" altLang="en-US" dirty="0"/>
                        <a:t>수업 시간 </a:t>
                      </a:r>
                    </a:p>
                  </a:txBody>
                  <a:tcPr anchor="ctr"/>
                </a:tc>
                <a:tc>
                  <a:txBody>
                    <a:bodyPr/>
                    <a:lstStyle/>
                    <a:p>
                      <a:pPr latinLnBrk="1"/>
                      <a:r>
                        <a:rPr lang="ko-KR" altLang="en-US" dirty="0"/>
                        <a:t>월요일 </a:t>
                      </a:r>
                      <a:r>
                        <a:rPr lang="en-US" altLang="ko-KR" dirty="0"/>
                        <a:t>2:00~5:00</a:t>
                      </a:r>
                      <a:r>
                        <a:rPr lang="ko-KR" altLang="en-US" dirty="0"/>
                        <a:t> </a:t>
                      </a:r>
                    </a:p>
                  </a:txBody>
                  <a:tcPr anchor="ctr"/>
                </a:tc>
                <a:extLst>
                  <a:ext uri="{0D108BD9-81ED-4DB2-BD59-A6C34878D82A}">
                    <a16:rowId xmlns:a16="http://schemas.microsoft.com/office/drawing/2014/main" val="10003"/>
                  </a:ext>
                </a:extLst>
              </a:tr>
              <a:tr h="763650">
                <a:tc>
                  <a:txBody>
                    <a:bodyPr/>
                    <a:lstStyle/>
                    <a:p>
                      <a:pPr algn="ctr" latinLnBrk="1"/>
                      <a:r>
                        <a:rPr lang="ko-KR" altLang="en-US" dirty="0"/>
                        <a:t>수강 대상 </a:t>
                      </a:r>
                    </a:p>
                  </a:txBody>
                  <a:tcPr anchor="ctr"/>
                </a:tc>
                <a:tc>
                  <a:txBody>
                    <a:bodyPr/>
                    <a:lstStyle/>
                    <a:p>
                      <a:pPr latinLnBrk="1"/>
                      <a:r>
                        <a:rPr lang="ko-KR" altLang="en-US" dirty="0" err="1">
                          <a:solidFill>
                            <a:srgbClr val="0070C0"/>
                          </a:solidFill>
                        </a:rPr>
                        <a:t>공통선택</a:t>
                      </a:r>
                      <a:r>
                        <a:rPr lang="ko-KR" altLang="en-US" dirty="0">
                          <a:solidFill>
                            <a:srgbClr val="0070C0"/>
                          </a:solidFill>
                        </a:rPr>
                        <a:t> 교과목</a:t>
                      </a:r>
                      <a:r>
                        <a:rPr lang="en-US" altLang="ko-KR" dirty="0"/>
                        <a:t>,</a:t>
                      </a:r>
                      <a:r>
                        <a:rPr lang="ko-KR" altLang="en-US" dirty="0"/>
                        <a:t> 모든 </a:t>
                      </a:r>
                      <a:r>
                        <a:rPr lang="ko-KR" altLang="en-US" dirty="0" err="1"/>
                        <a:t>전공생</a:t>
                      </a:r>
                      <a:r>
                        <a:rPr lang="ko-KR" altLang="en-US" dirty="0"/>
                        <a:t> 대상</a:t>
                      </a:r>
                      <a:r>
                        <a:rPr lang="en-US" altLang="ko-KR" dirty="0"/>
                        <a:t>,</a:t>
                      </a:r>
                      <a:r>
                        <a:rPr lang="ko-KR" altLang="en-US" dirty="0"/>
                        <a:t> 특히 </a:t>
                      </a:r>
                      <a:r>
                        <a:rPr lang="ko-KR" altLang="en-US" dirty="0">
                          <a:solidFill>
                            <a:srgbClr val="FF0000"/>
                          </a:solidFill>
                        </a:rPr>
                        <a:t>성악전공 </a:t>
                      </a:r>
                      <a:r>
                        <a:rPr lang="ko-KR" altLang="en-US" dirty="0" err="1">
                          <a:solidFill>
                            <a:srgbClr val="FF0000"/>
                          </a:solidFill>
                        </a:rPr>
                        <a:t>박사생</a:t>
                      </a:r>
                      <a:r>
                        <a:rPr lang="ko-KR" altLang="en-US" dirty="0">
                          <a:solidFill>
                            <a:srgbClr val="FF0000"/>
                          </a:solidFill>
                        </a:rPr>
                        <a:t> 권장 </a:t>
                      </a:r>
                    </a:p>
                  </a:txBody>
                  <a:tcPr anchor="ctr"/>
                </a:tc>
                <a:extLst>
                  <a:ext uri="{0D108BD9-81ED-4DB2-BD59-A6C34878D82A}">
                    <a16:rowId xmlns:a16="http://schemas.microsoft.com/office/drawing/2014/main" val="10004"/>
                  </a:ext>
                </a:extLst>
              </a:tr>
              <a:tr h="763650">
                <a:tc>
                  <a:txBody>
                    <a:bodyPr/>
                    <a:lstStyle/>
                    <a:p>
                      <a:pPr algn="ctr" latinLnBrk="1"/>
                      <a:r>
                        <a:rPr lang="ko-KR" altLang="en-US" dirty="0"/>
                        <a:t>참고 사항 </a:t>
                      </a:r>
                    </a:p>
                  </a:txBody>
                  <a:tcPr anchor="ctr"/>
                </a:tc>
                <a:tc>
                  <a:txBody>
                    <a:bodyPr/>
                    <a:lstStyle/>
                    <a:p>
                      <a:pPr latinLnBrk="1"/>
                      <a:r>
                        <a:rPr lang="ko-KR" altLang="en-US" dirty="0"/>
                        <a:t>성악 전공생의 논문 작성에 필요한 이론 학습 지향 </a:t>
                      </a:r>
                      <a:endParaRPr lang="en-US" altLang="ko-KR" dirty="0"/>
                    </a:p>
                  </a:txBody>
                  <a:tcPr anchor="ctr"/>
                </a:tc>
                <a:extLst>
                  <a:ext uri="{0D108BD9-81ED-4DB2-BD59-A6C34878D82A}">
                    <a16:rowId xmlns:a16="http://schemas.microsoft.com/office/drawing/2014/main" val="10005"/>
                  </a:ext>
                </a:extLst>
              </a:tr>
            </a:tbl>
          </a:graphicData>
        </a:graphic>
      </p:graphicFrame>
    </p:spTree>
  </p:cSld>
  <p:clrMapOvr>
    <a:masterClrMapping/>
  </p:clrMapOvr>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6354</Words>
  <Application>Microsoft Office PowerPoint</Application>
  <PresentationFormat>와이드스크린</PresentationFormat>
  <Paragraphs>529</Paragraphs>
  <Slides>40</Slides>
  <Notes>1</Notes>
  <HiddenSlides>0</HiddenSlides>
  <MMClips>0</MMClips>
  <ScaleCrop>false</ScaleCrop>
  <HeadingPairs>
    <vt:vector size="6" baseType="variant">
      <vt:variant>
        <vt:lpstr>사용한 글꼴</vt:lpstr>
      </vt:variant>
      <vt:variant>
        <vt:i4>3</vt:i4>
      </vt:variant>
      <vt:variant>
        <vt:lpstr>테마</vt:lpstr>
      </vt:variant>
      <vt:variant>
        <vt:i4>2</vt:i4>
      </vt:variant>
      <vt:variant>
        <vt:lpstr>슬라이드 제목</vt:lpstr>
      </vt:variant>
      <vt:variant>
        <vt:i4>40</vt:i4>
      </vt:variant>
    </vt:vector>
  </HeadingPairs>
  <TitlesOfParts>
    <vt:vector size="45" baseType="lpstr">
      <vt:lpstr>맑은 고딕</vt:lpstr>
      <vt:lpstr>Arial</vt:lpstr>
      <vt:lpstr>Arial Bold</vt:lpstr>
      <vt:lpstr>Office 테마</vt:lpstr>
      <vt:lpstr>1_Office 테마</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MAC</dc:creator>
  <cp:lastModifiedBy>예술미디어융합</cp:lastModifiedBy>
  <cp:revision>59</cp:revision>
  <dcterms:created xsi:type="dcterms:W3CDTF">2025-07-16T07:19:00Z</dcterms:created>
  <dcterms:modified xsi:type="dcterms:W3CDTF">2025-07-28T04:13:26Z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E0A088586DB94E94B5B1225521F9B50D_12</vt:lpwstr>
  </property>
  <property fmtid="{D5CDD505-2E9C-101B-9397-08002B2CF9AE}" pid="3" name="KSOProductBuildVer">
    <vt:lpwstr>2052-12.1.0.21915</vt:lpwstr>
  </property>
</Properties>
</file>