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9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066379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맑은 고딕"/>
      </a:defRPr>
    </a:lvl1pPr>
    <a:lvl2pPr indent="228600" latinLnBrk="0">
      <a:defRPr sz="1200">
        <a:latin typeface="+mn-lt"/>
        <a:ea typeface="+mn-ea"/>
        <a:cs typeface="+mn-cs"/>
        <a:sym typeface="맑은 고딕"/>
      </a:defRPr>
    </a:lvl2pPr>
    <a:lvl3pPr indent="457200" latinLnBrk="0">
      <a:defRPr sz="1200">
        <a:latin typeface="+mn-lt"/>
        <a:ea typeface="+mn-ea"/>
        <a:cs typeface="+mn-cs"/>
        <a:sym typeface="맑은 고딕"/>
      </a:defRPr>
    </a:lvl3pPr>
    <a:lvl4pPr indent="685800" latinLnBrk="0">
      <a:defRPr sz="1200">
        <a:latin typeface="+mn-lt"/>
        <a:ea typeface="+mn-ea"/>
        <a:cs typeface="+mn-cs"/>
        <a:sym typeface="맑은 고딕"/>
      </a:defRPr>
    </a:lvl4pPr>
    <a:lvl5pPr indent="914400" latinLnBrk="0">
      <a:defRPr sz="1200">
        <a:latin typeface="+mn-lt"/>
        <a:ea typeface="+mn-ea"/>
        <a:cs typeface="+mn-cs"/>
        <a:sym typeface="맑은 고딕"/>
      </a:defRPr>
    </a:lvl5pPr>
    <a:lvl6pPr indent="1143000" latinLnBrk="0">
      <a:defRPr sz="1200">
        <a:latin typeface="+mn-lt"/>
        <a:ea typeface="+mn-ea"/>
        <a:cs typeface="+mn-cs"/>
        <a:sym typeface="맑은 고딕"/>
      </a:defRPr>
    </a:lvl6pPr>
    <a:lvl7pPr indent="1371600" latinLnBrk="0">
      <a:defRPr sz="1200">
        <a:latin typeface="+mn-lt"/>
        <a:ea typeface="+mn-ea"/>
        <a:cs typeface="+mn-cs"/>
        <a:sym typeface="맑은 고딕"/>
      </a:defRPr>
    </a:lvl7pPr>
    <a:lvl8pPr indent="1600200" latinLnBrk="0">
      <a:defRPr sz="1200">
        <a:latin typeface="+mn-lt"/>
        <a:ea typeface="+mn-ea"/>
        <a:cs typeface="+mn-cs"/>
        <a:sym typeface="맑은 고딕"/>
      </a:defRPr>
    </a:lvl8pPr>
    <a:lvl9pPr indent="1828800" latinLnBrk="0">
      <a:defRPr sz="1200">
        <a:latin typeface="+mn-lt"/>
        <a:ea typeface="+mn-ea"/>
        <a:cs typeface="+mn-cs"/>
        <a:sym typeface="맑은 고딕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标题文本</a:t>
            </a:r>
          </a:p>
        </p:txBody>
      </p:sp>
      <p:sp>
        <p:nvSpPr>
          <p:cNvPr id="12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21" name="正文级别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标题文本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标题文本</a:t>
            </a:r>
          </a:p>
        </p:txBody>
      </p:sp>
      <p:sp>
        <p:nvSpPr>
          <p:cNvPr id="30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9" name="正文级别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标题文本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8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텍스트 개체 틀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标题文本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标题文本</a:t>
            </a:r>
          </a:p>
        </p:txBody>
      </p:sp>
      <p:sp>
        <p:nvSpPr>
          <p:cNvPr id="73" name="正文级别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4" name="텍스트 개체 틀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标题文本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标题文本</a:t>
            </a:r>
          </a:p>
        </p:txBody>
      </p:sp>
      <p:sp>
        <p:nvSpPr>
          <p:cNvPr id="83" name="그림 개체 틀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标题文本</a:t>
            </a:r>
          </a:p>
        </p:txBody>
      </p:sp>
      <p:sp>
        <p:nvSpPr>
          <p:cNvPr id="3" name="正文级别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맑은 고딕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맑은 고딕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uportal.catholic.ac.kr/sso/jsp/sso/ip/login_form.jsp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1"/>
          <p:cNvSpPr txBox="1"/>
          <p:nvPr/>
        </p:nvSpPr>
        <p:spPr>
          <a:xfrm>
            <a:off x="630459" y="1817389"/>
            <a:ext cx="11104072" cy="2031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54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pP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加图立大学</a:t>
            </a:r>
            <a:endParaRPr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>
              <a:defRPr sz="7200" b="1"/>
            </a:pP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官网注册指南</a:t>
            </a:r>
            <a:endParaRPr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pic>
        <p:nvPicPr>
          <p:cNvPr id="95" name="그림 2" descr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662" y="5485855"/>
            <a:ext cx="3707666" cy="1141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Box 1"/>
          <p:cNvSpPr txBox="1"/>
          <p:nvPr/>
        </p:nvSpPr>
        <p:spPr>
          <a:xfrm>
            <a:off x="807308" y="247136"/>
            <a:ext cx="10462054" cy="430887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latin typeface="SimSun"/>
                <a:ea typeface="SimSun"/>
                <a:cs typeface="SimSun"/>
                <a:sym typeface="SimSun"/>
              </a:defRPr>
            </a:pPr>
            <a:r>
              <a:rPr sz="2200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① 加图立大学官网链接</a:t>
            </a:r>
            <a:r>
              <a:rPr sz="1800">
                <a:latin typeface="SimSun" panose="02010600030101010101" pitchFamily="2" charset="-122"/>
                <a:ea typeface="SimSun" panose="02010600030101010101" pitchFamily="2" charset="-122"/>
              </a:rPr>
              <a:t> ： </a:t>
            </a:r>
            <a:r>
              <a:rPr sz="18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SimSun" panose="02010600030101010101" pitchFamily="2" charset="-122"/>
                <a:ea typeface="SimSun" panose="02010600030101010101" pitchFamily="2" charset="-122"/>
                <a:hlinkClick r:id="rId2"/>
              </a:rPr>
              <a:t>https://uportal.catholic.ac.kr/sso/jsp/sso/ip/login_form.jsp</a:t>
            </a:r>
          </a:p>
        </p:txBody>
      </p:sp>
      <p:pic>
        <p:nvPicPr>
          <p:cNvPr id="100" name="그림 2" descr="그림 2"/>
          <p:cNvPicPr>
            <a:picLocks noChangeAspect="1"/>
          </p:cNvPicPr>
          <p:nvPr/>
        </p:nvPicPr>
        <p:blipFill>
          <a:blip r:embed="rId3"/>
          <a:srcRect l="6943" t="4325" r="6069" b="4106"/>
          <a:stretch>
            <a:fillRect/>
          </a:stretch>
        </p:blipFill>
        <p:spPr>
          <a:xfrm>
            <a:off x="807307" y="881446"/>
            <a:ext cx="7158682" cy="5453452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TextBox 3"/>
          <p:cNvSpPr txBox="1"/>
          <p:nvPr/>
        </p:nvSpPr>
        <p:spPr>
          <a:xfrm>
            <a:off x="8911529" y="2690722"/>
            <a:ext cx="2494526" cy="1077218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200">
                <a:latin typeface="SimSun"/>
                <a:ea typeface="SimSun"/>
                <a:cs typeface="SimSun"/>
                <a:sym typeface="SimSun"/>
              </a:defRPr>
            </a:pPr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②点击这里</a:t>
            </a:r>
          </a:p>
          <a:p>
            <a:pPr algn="ctr">
              <a:defRPr sz="3200">
                <a:latin typeface="SimSun"/>
                <a:ea typeface="SimSun"/>
                <a:cs typeface="SimSun"/>
                <a:sym typeface="SimSun"/>
              </a:defRPr>
            </a:pPr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进行注册</a:t>
            </a:r>
          </a:p>
        </p:txBody>
      </p:sp>
      <p:sp>
        <p:nvSpPr>
          <p:cNvPr id="102" name="직사각형 4"/>
          <p:cNvSpPr/>
          <p:nvPr/>
        </p:nvSpPr>
        <p:spPr>
          <a:xfrm>
            <a:off x="4692868" y="3087664"/>
            <a:ext cx="746798" cy="241942"/>
          </a:xfrm>
          <a:prstGeom prst="rect">
            <a:avLst/>
          </a:prstGeom>
          <a:ln w="381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03" name="아래쪽 화살표 5"/>
          <p:cNvSpPr/>
          <p:nvPr/>
        </p:nvSpPr>
        <p:spPr>
          <a:xfrm rot="5400000">
            <a:off x="7022179" y="1597857"/>
            <a:ext cx="263612" cy="3255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0725"/>
                </a:moveTo>
                <a:lnTo>
                  <a:pt x="5400" y="20725"/>
                </a:lnTo>
                <a:lnTo>
                  <a:pt x="5400" y="0"/>
                </a:lnTo>
                <a:lnTo>
                  <a:pt x="16200" y="0"/>
                </a:lnTo>
                <a:lnTo>
                  <a:pt x="16200" y="20725"/>
                </a:lnTo>
                <a:lnTo>
                  <a:pt x="21600" y="20725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그림 4" descr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04" y="43240"/>
            <a:ext cx="5191415" cy="6678533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아래쪽 화살표 3"/>
          <p:cNvSpPr/>
          <p:nvPr/>
        </p:nvSpPr>
        <p:spPr>
          <a:xfrm rot="5400000">
            <a:off x="4677176" y="1950460"/>
            <a:ext cx="201538" cy="33116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0943"/>
                </a:moveTo>
                <a:lnTo>
                  <a:pt x="5400" y="20943"/>
                </a:lnTo>
                <a:lnTo>
                  <a:pt x="5400" y="0"/>
                </a:lnTo>
                <a:lnTo>
                  <a:pt x="16200" y="0"/>
                </a:lnTo>
                <a:lnTo>
                  <a:pt x="16200" y="20943"/>
                </a:lnTo>
                <a:lnTo>
                  <a:pt x="21600" y="20943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07" name="아래쪽 화살표 5"/>
          <p:cNvSpPr/>
          <p:nvPr/>
        </p:nvSpPr>
        <p:spPr>
          <a:xfrm rot="3463508">
            <a:off x="4677175" y="2528285"/>
            <a:ext cx="201539" cy="4559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123"/>
                </a:moveTo>
                <a:lnTo>
                  <a:pt x="5400" y="21123"/>
                </a:lnTo>
                <a:lnTo>
                  <a:pt x="5400" y="0"/>
                </a:lnTo>
                <a:lnTo>
                  <a:pt x="16200" y="0"/>
                </a:lnTo>
                <a:lnTo>
                  <a:pt x="16200" y="21123"/>
                </a:lnTo>
                <a:lnTo>
                  <a:pt x="21600" y="21123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08" name="TextBox 2"/>
          <p:cNvSpPr txBox="1"/>
          <p:nvPr/>
        </p:nvSpPr>
        <p:spPr>
          <a:xfrm>
            <a:off x="6211325" y="2861691"/>
            <a:ext cx="5815917" cy="156966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3200"/>
            </a:pP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③</a:t>
            </a:r>
            <a:r>
              <a:rPr sz="3100" dirty="0" err="1">
                <a:latin typeface="SimSun" panose="02010600030101010101" pitchFamily="2" charset="-122"/>
                <a:ea typeface="SimSun" panose="02010600030101010101" pitchFamily="2" charset="-122"/>
              </a:rPr>
              <a:t>网络校园系统使用条约</a:t>
            </a:r>
            <a:r>
              <a:rPr lang="en-US" sz="31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sz="3100" dirty="0">
                <a:latin typeface="SimSun" panose="02010600030101010101" pitchFamily="2" charset="-122"/>
                <a:ea typeface="SimSun" panose="02010600030101010101" pitchFamily="2" charset="-122"/>
              </a:rPr>
              <a:t>                       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  <a:cs typeface="SimSun"/>
                <a:sym typeface="SimSun"/>
              </a:rPr>
              <a:t>➕</a:t>
            </a:r>
            <a:r>
              <a:rPr lang="en-US" dirty="0">
                <a:latin typeface="SimSun" panose="02010600030101010101" pitchFamily="2" charset="-122"/>
                <a:ea typeface="SimSun" panose="02010600030101010101" pitchFamily="2" charset="-122"/>
                <a:cs typeface="SimSun"/>
                <a:sym typeface="SimSun"/>
              </a:rPr>
              <a:t> 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cs typeface="SimSun"/>
                <a:sym typeface="SimSun"/>
              </a:rPr>
              <a:t>个人情报收集和使用</a:t>
            </a:r>
            <a:r>
              <a:rPr b="0" dirty="0" err="1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点击</a:t>
            </a:r>
            <a:endParaRPr lang="en-US" b="0" dirty="0">
              <a:latin typeface="SimSun" panose="02010600030101010101" pitchFamily="2" charset="-122"/>
              <a:ea typeface="SimSun" panose="02010600030101010101" pitchFamily="2" charset="-122"/>
              <a:cs typeface="SimSong Bold"/>
              <a:sym typeface="SimSong Bold"/>
            </a:endParaRPr>
          </a:p>
          <a:p>
            <a:pPr>
              <a:defRPr sz="3200"/>
            </a:pPr>
            <a:r>
              <a:rPr lang="en-US" dirty="0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  </a:t>
            </a:r>
            <a:r>
              <a:rPr b="0" dirty="0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“</a:t>
            </a:r>
            <a:r>
              <a:rPr b="0" dirty="0" err="1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동의합니다</a:t>
            </a:r>
            <a:r>
              <a:rPr b="0" dirty="0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(</a:t>
            </a:r>
            <a:r>
              <a:rPr b="0" dirty="0" err="1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我同意</a:t>
            </a:r>
            <a:r>
              <a:rPr b="0" dirty="0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)”</a:t>
            </a:r>
          </a:p>
        </p:txBody>
      </p:sp>
      <p:sp>
        <p:nvSpPr>
          <p:cNvPr id="109" name="TextBox 6"/>
          <p:cNvSpPr txBox="1"/>
          <p:nvPr/>
        </p:nvSpPr>
        <p:spPr>
          <a:xfrm>
            <a:off x="6211326" y="5616290"/>
            <a:ext cx="5815917" cy="107721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200"/>
            </a:pPr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④</a:t>
            </a:r>
            <a:r>
              <a:rPr>
                <a:latin typeface="SimSun" panose="02010600030101010101" pitchFamily="2" charset="-122"/>
                <a:ea typeface="SimSun" panose="02010600030101010101" pitchFamily="2" charset="-122"/>
                <a:cs typeface="SimSun"/>
                <a:sym typeface="SimSun"/>
              </a:rPr>
              <a:t>确认后再次点击</a:t>
            </a:r>
          </a:p>
          <a:p>
            <a:pPr algn="ctr">
              <a:defRPr sz="3200" b="1"/>
            </a:pPr>
            <a:r>
              <a:rPr b="0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“동의(同意)”</a:t>
            </a:r>
          </a:p>
        </p:txBody>
      </p:sp>
      <p:sp>
        <p:nvSpPr>
          <p:cNvPr id="110" name="아래쪽 화살표 7"/>
          <p:cNvSpPr/>
          <p:nvPr/>
        </p:nvSpPr>
        <p:spPr>
          <a:xfrm rot="16200000">
            <a:off x="4626974" y="5218074"/>
            <a:ext cx="201538" cy="26015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0763"/>
                </a:moveTo>
                <a:lnTo>
                  <a:pt x="5400" y="20763"/>
                </a:lnTo>
                <a:lnTo>
                  <a:pt x="5400" y="0"/>
                </a:lnTo>
                <a:lnTo>
                  <a:pt x="16200" y="0"/>
                </a:lnTo>
                <a:lnTo>
                  <a:pt x="16200" y="20763"/>
                </a:lnTo>
                <a:lnTo>
                  <a:pt x="21600" y="20763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그림 1" descr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95" y="871460"/>
            <a:ext cx="7305676" cy="4800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TextBox 2"/>
          <p:cNvSpPr txBox="1"/>
          <p:nvPr/>
        </p:nvSpPr>
        <p:spPr>
          <a:xfrm>
            <a:off x="7649396" y="1542833"/>
            <a:ext cx="4468463" cy="31700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latin typeface="SimSun"/>
                <a:ea typeface="SimSun"/>
                <a:cs typeface="SimSun"/>
                <a:sym typeface="SimSun"/>
              </a:defRPr>
            </a:pP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①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sym typeface="맑은 고딕"/>
              </a:rPr>
              <a:t>사용자구분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-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sym typeface="맑은 고딕"/>
              </a:rPr>
              <a:t>학생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b="1" dirty="0" err="1">
                <a:latin typeface="SimSun" panose="02010600030101010101" pitchFamily="2" charset="-122"/>
                <a:ea typeface="SimSun" panose="02010600030101010101" pitchFamily="2" charset="-122"/>
                <a:sym typeface="맑은 고딕"/>
              </a:rPr>
              <a:t>대학원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,</a:t>
            </a:r>
            <a:r>
              <a:rPr b="1" dirty="0" err="1">
                <a:latin typeface="SimSun" panose="02010600030101010101" pitchFamily="2" charset="-122"/>
                <a:ea typeface="SimSun" panose="02010600030101010101" pitchFamily="2" charset="-122"/>
                <a:sym typeface="맑은 고딕"/>
              </a:rPr>
              <a:t>졸업생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</a:p>
          <a:p>
            <a:pPr>
              <a:defRPr sz="2000">
                <a:latin typeface="SimSun"/>
                <a:ea typeface="SimSun"/>
                <a:cs typeface="SimSun"/>
                <a:sym typeface="SimSun"/>
              </a:defRPr>
            </a:pP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: 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使用者区分-学生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研究生，毕业生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</a:p>
          <a:p>
            <a:pPr>
              <a:defRPr sz="2000">
                <a:latin typeface="SimSun"/>
                <a:ea typeface="SimSun"/>
                <a:cs typeface="SimSun"/>
                <a:sym typeface="SimSun"/>
              </a:defRPr>
            </a:pPr>
            <a:endParaRPr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defRPr sz="2000">
                <a:latin typeface="SimSun"/>
                <a:ea typeface="SimSun"/>
                <a:cs typeface="SimSun"/>
                <a:sym typeface="SimSun"/>
              </a:defRPr>
            </a:pP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②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sym typeface="맑은 고딕"/>
              </a:rPr>
              <a:t>교정구분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-</a:t>
            </a:r>
            <a:r>
              <a:rPr b="1" dirty="0" err="1">
                <a:latin typeface="SimSun" panose="02010600030101010101" pitchFamily="2" charset="-122"/>
                <a:ea typeface="SimSun" panose="02010600030101010101" pitchFamily="2" charset="-122"/>
                <a:sym typeface="맑은 고딕"/>
              </a:rPr>
              <a:t>성심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  <a:sym typeface="맑은 고딕"/>
              </a:rPr>
              <a:t> ： 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校区区分-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圣心</a:t>
            </a:r>
            <a:endParaRPr dirty="0">
              <a:latin typeface="SimSun" panose="02010600030101010101" pitchFamily="2" charset="-122"/>
              <a:ea typeface="SimSun" panose="02010600030101010101" pitchFamily="2" charset="-122"/>
              <a:cs typeface="SimSong Bold"/>
              <a:sym typeface="SimSong Bold"/>
            </a:endParaRPr>
          </a:p>
          <a:p>
            <a:pPr>
              <a:defRPr sz="2000">
                <a:latin typeface="SimSun"/>
                <a:ea typeface="SimSun"/>
                <a:cs typeface="SimSun"/>
                <a:sym typeface="SimSun"/>
              </a:defRPr>
            </a:pP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</a:p>
          <a:p>
            <a:pPr>
              <a:defRPr sz="2000">
                <a:latin typeface="SimSun"/>
                <a:ea typeface="SimSun"/>
                <a:cs typeface="SimSun"/>
                <a:sym typeface="SimSun"/>
              </a:defRPr>
            </a:pP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③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cs typeface="+mj-cs"/>
                <a:sym typeface="Helvetica"/>
              </a:rPr>
              <a:t>성명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  <a:cs typeface="+mj-cs"/>
                <a:sym typeface="Helvetica"/>
              </a:rPr>
              <a:t> 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: 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姓名-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英文名字</a:t>
            </a:r>
            <a:endParaRPr dirty="0">
              <a:latin typeface="SimSun" panose="02010600030101010101" pitchFamily="2" charset="-122"/>
              <a:ea typeface="SimSun" panose="02010600030101010101" pitchFamily="2" charset="-122"/>
              <a:cs typeface="SimSong Bold"/>
              <a:sym typeface="SimSong Bold"/>
            </a:endParaRPr>
          </a:p>
          <a:p>
            <a:pPr>
              <a:defRPr sz="2000">
                <a:latin typeface="SimSun"/>
                <a:ea typeface="SimSun"/>
                <a:cs typeface="SimSun"/>
                <a:sym typeface="SimSun"/>
              </a:defRPr>
            </a:pPr>
            <a:endParaRPr dirty="0">
              <a:latin typeface="SimSun" panose="02010600030101010101" pitchFamily="2" charset="-122"/>
              <a:ea typeface="SimSun" panose="02010600030101010101" pitchFamily="2" charset="-122"/>
              <a:cs typeface="SimSong Bold"/>
              <a:sym typeface="SimSong Bold"/>
            </a:endParaRPr>
          </a:p>
          <a:p>
            <a:pPr>
              <a:defRPr sz="2000">
                <a:latin typeface="SimSun"/>
                <a:ea typeface="SimSun"/>
                <a:cs typeface="SimSun"/>
                <a:sym typeface="SimSun"/>
              </a:defRPr>
            </a:pP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④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cs typeface="+mj-cs"/>
                <a:sym typeface="Helvetica"/>
              </a:rPr>
              <a:t>학번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  <a:cs typeface="+mj-cs"/>
                <a:sym typeface="Helvetica"/>
              </a:rPr>
              <a:t> 및 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cs typeface="+mj-cs"/>
                <a:sym typeface="Helvetica"/>
              </a:rPr>
              <a:t>사번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 : 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学号</a:t>
            </a:r>
            <a:endParaRPr dirty="0">
              <a:latin typeface="SimSun" panose="02010600030101010101" pitchFamily="2" charset="-122"/>
              <a:ea typeface="SimSun" panose="02010600030101010101" pitchFamily="2" charset="-122"/>
              <a:cs typeface="SimSong Bold"/>
              <a:sym typeface="SimSong Bold"/>
            </a:endParaRPr>
          </a:p>
          <a:p>
            <a:pPr>
              <a:defRPr sz="2000">
                <a:latin typeface="SimSun"/>
                <a:ea typeface="SimSun"/>
                <a:cs typeface="SimSun"/>
                <a:sym typeface="SimSun"/>
              </a:defRPr>
            </a:pPr>
            <a:endParaRPr dirty="0">
              <a:latin typeface="SimSun" panose="02010600030101010101" pitchFamily="2" charset="-122"/>
              <a:ea typeface="SimSun" panose="02010600030101010101" pitchFamily="2" charset="-122"/>
              <a:cs typeface="SimSong Bold"/>
              <a:sym typeface="SimSong Bold"/>
            </a:endParaRPr>
          </a:p>
          <a:p>
            <a:pPr>
              <a:defRPr sz="2000">
                <a:latin typeface="SimSun"/>
                <a:ea typeface="SimSun"/>
                <a:cs typeface="SimSun"/>
                <a:sym typeface="SimSun"/>
              </a:defRPr>
            </a:pP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⑤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cs typeface="+mj-cs"/>
                <a:sym typeface="Helvetica"/>
              </a:rPr>
              <a:t>이메일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 :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 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电子邮件</a:t>
            </a:r>
            <a:endParaRPr dirty="0">
              <a:latin typeface="SimSun" panose="02010600030101010101" pitchFamily="2" charset="-122"/>
              <a:ea typeface="SimSun" panose="02010600030101010101" pitchFamily="2" charset="-122"/>
              <a:cs typeface="SimSong Bold"/>
              <a:sym typeface="SimSong Bold"/>
            </a:endParaRPr>
          </a:p>
        </p:txBody>
      </p:sp>
      <p:sp>
        <p:nvSpPr>
          <p:cNvPr id="114" name="아래쪽 화살표 3"/>
          <p:cNvSpPr/>
          <p:nvPr/>
        </p:nvSpPr>
        <p:spPr>
          <a:xfrm rot="15006616">
            <a:off x="5521995" y="1160403"/>
            <a:ext cx="201538" cy="3804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028"/>
                </a:moveTo>
                <a:lnTo>
                  <a:pt x="5400" y="21028"/>
                </a:lnTo>
                <a:lnTo>
                  <a:pt x="5400" y="0"/>
                </a:lnTo>
                <a:lnTo>
                  <a:pt x="16200" y="0"/>
                </a:lnTo>
                <a:lnTo>
                  <a:pt x="16200" y="21028"/>
                </a:lnTo>
                <a:lnTo>
                  <a:pt x="21600" y="21028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15" name="아래쪽 화살표 4"/>
          <p:cNvSpPr/>
          <p:nvPr/>
        </p:nvSpPr>
        <p:spPr>
          <a:xfrm rot="13294654">
            <a:off x="6976509" y="2533155"/>
            <a:ext cx="227193" cy="14772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9939"/>
                </a:moveTo>
                <a:lnTo>
                  <a:pt x="5400" y="19939"/>
                </a:lnTo>
                <a:lnTo>
                  <a:pt x="5400" y="0"/>
                </a:lnTo>
                <a:lnTo>
                  <a:pt x="16200" y="0"/>
                </a:lnTo>
                <a:lnTo>
                  <a:pt x="16200" y="19939"/>
                </a:lnTo>
                <a:lnTo>
                  <a:pt x="21600" y="19939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16" name="TextBox 5"/>
          <p:cNvSpPr txBox="1"/>
          <p:nvPr/>
        </p:nvSpPr>
        <p:spPr>
          <a:xfrm>
            <a:off x="4042969" y="3745779"/>
            <a:ext cx="331324" cy="307777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400">
                <a:solidFill>
                  <a:srgbClr val="FF0000"/>
                </a:solidFill>
                <a:latin typeface="SimSun"/>
                <a:ea typeface="SimSun"/>
                <a:cs typeface="SimSun"/>
                <a:sym typeface="SimSun"/>
              </a:defRPr>
            </a:lvl1pPr>
          </a:lstStyle>
          <a:p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②</a:t>
            </a:r>
          </a:p>
        </p:txBody>
      </p:sp>
      <p:sp>
        <p:nvSpPr>
          <p:cNvPr id="117" name="TextBox 6"/>
          <p:cNvSpPr txBox="1"/>
          <p:nvPr/>
        </p:nvSpPr>
        <p:spPr>
          <a:xfrm>
            <a:off x="656710" y="3745779"/>
            <a:ext cx="331324" cy="307777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b="1">
                <a:solidFill>
                  <a:srgbClr val="FF0000"/>
                </a:solidFill>
              </a:defRPr>
            </a:lvl1pPr>
          </a:lstStyle>
          <a:p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①</a:t>
            </a:r>
          </a:p>
        </p:txBody>
      </p:sp>
      <p:sp>
        <p:nvSpPr>
          <p:cNvPr id="118" name="TextBox 7"/>
          <p:cNvSpPr txBox="1"/>
          <p:nvPr/>
        </p:nvSpPr>
        <p:spPr>
          <a:xfrm>
            <a:off x="656710" y="4145314"/>
            <a:ext cx="331324" cy="307777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400">
                <a:solidFill>
                  <a:srgbClr val="FF0000"/>
                </a:solidFill>
                <a:latin typeface="SimSun"/>
                <a:ea typeface="SimSun"/>
                <a:cs typeface="SimSun"/>
                <a:sym typeface="SimSun"/>
              </a:defRPr>
            </a:lvl1pPr>
          </a:lstStyle>
          <a:p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③</a:t>
            </a:r>
          </a:p>
        </p:txBody>
      </p:sp>
      <p:sp>
        <p:nvSpPr>
          <p:cNvPr id="119" name="TextBox 8"/>
          <p:cNvSpPr txBox="1"/>
          <p:nvPr/>
        </p:nvSpPr>
        <p:spPr>
          <a:xfrm>
            <a:off x="4042967" y="4145312"/>
            <a:ext cx="331324" cy="307777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b="1">
                <a:solidFill>
                  <a:srgbClr val="FF0000"/>
                </a:solidFill>
              </a:defRPr>
            </a:lvl1pPr>
          </a:lstStyle>
          <a:p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④</a:t>
            </a:r>
          </a:p>
        </p:txBody>
      </p:sp>
      <p:sp>
        <p:nvSpPr>
          <p:cNvPr id="120" name="TextBox 9"/>
          <p:cNvSpPr txBox="1"/>
          <p:nvPr/>
        </p:nvSpPr>
        <p:spPr>
          <a:xfrm>
            <a:off x="656710" y="4544848"/>
            <a:ext cx="331324" cy="307777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400">
                <a:solidFill>
                  <a:srgbClr val="FF0000"/>
                </a:solidFill>
                <a:latin typeface="SimSun"/>
                <a:ea typeface="SimSun"/>
                <a:cs typeface="SimSun"/>
                <a:sym typeface="SimSun"/>
              </a:defRPr>
            </a:lvl1pPr>
          </a:lstStyle>
          <a:p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⑤</a:t>
            </a:r>
          </a:p>
        </p:txBody>
      </p:sp>
      <p:sp>
        <p:nvSpPr>
          <p:cNvPr id="121" name="아래쪽 화살표 10"/>
          <p:cNvSpPr/>
          <p:nvPr/>
        </p:nvSpPr>
        <p:spPr>
          <a:xfrm rot="16200000">
            <a:off x="5333060" y="4686302"/>
            <a:ext cx="227193" cy="14772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9939"/>
                </a:moveTo>
                <a:lnTo>
                  <a:pt x="5400" y="19939"/>
                </a:lnTo>
                <a:lnTo>
                  <a:pt x="5400" y="0"/>
                </a:lnTo>
                <a:lnTo>
                  <a:pt x="16200" y="0"/>
                </a:lnTo>
                <a:lnTo>
                  <a:pt x="16200" y="19939"/>
                </a:lnTo>
                <a:lnTo>
                  <a:pt x="21600" y="19939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22" name="TextBox 11"/>
          <p:cNvSpPr txBox="1"/>
          <p:nvPr/>
        </p:nvSpPr>
        <p:spPr>
          <a:xfrm>
            <a:off x="6301943" y="5173969"/>
            <a:ext cx="5815917" cy="58356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200">
                <a:latin typeface="SimSun"/>
                <a:ea typeface="SimSun"/>
                <a:cs typeface="SimSun"/>
                <a:sym typeface="SimSun"/>
              </a:defRPr>
            </a:pPr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⑤点击“확인(确认)”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그룹 6"/>
          <p:cNvGrpSpPr/>
          <p:nvPr/>
        </p:nvGrpSpPr>
        <p:grpSpPr>
          <a:xfrm>
            <a:off x="225003" y="1247752"/>
            <a:ext cx="5959031" cy="4329546"/>
            <a:chOff x="0" y="0"/>
            <a:chExt cx="5959029" cy="4329545"/>
          </a:xfrm>
        </p:grpSpPr>
        <p:pic>
          <p:nvPicPr>
            <p:cNvPr id="124" name="그림 1" descr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0"/>
              <a:ext cx="5959031" cy="432954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5" name="직사각형 2"/>
            <p:cNvSpPr/>
            <p:nvPr/>
          </p:nvSpPr>
          <p:spPr>
            <a:xfrm>
              <a:off x="145809" y="2075998"/>
              <a:ext cx="384302" cy="17754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  <p:sp>
          <p:nvSpPr>
            <p:cNvPr id="126" name="직사각형 3"/>
            <p:cNvSpPr/>
            <p:nvPr/>
          </p:nvSpPr>
          <p:spPr>
            <a:xfrm>
              <a:off x="1367869" y="2039332"/>
              <a:ext cx="522345" cy="161013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  <p:pic>
        <p:nvPicPr>
          <p:cNvPr id="128" name="그림 5" descr="그림 5"/>
          <p:cNvPicPr>
            <a:picLocks noChangeAspect="1"/>
          </p:cNvPicPr>
          <p:nvPr/>
        </p:nvPicPr>
        <p:blipFill>
          <a:blip r:embed="rId3"/>
          <a:srcRect l="1633" t="2098" r="3429" b="10014"/>
          <a:stretch>
            <a:fillRect/>
          </a:stretch>
        </p:blipFill>
        <p:spPr>
          <a:xfrm>
            <a:off x="7150442" y="247136"/>
            <a:ext cx="4349580" cy="1548714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아래쪽 화살표 7"/>
          <p:cNvSpPr/>
          <p:nvPr/>
        </p:nvSpPr>
        <p:spPr>
          <a:xfrm rot="874018">
            <a:off x="2007687" y="4924566"/>
            <a:ext cx="254405" cy="819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8247"/>
                </a:moveTo>
                <a:lnTo>
                  <a:pt x="5400" y="18247"/>
                </a:lnTo>
                <a:lnTo>
                  <a:pt x="5400" y="0"/>
                </a:lnTo>
                <a:lnTo>
                  <a:pt x="16200" y="0"/>
                </a:lnTo>
                <a:lnTo>
                  <a:pt x="16200" y="18247"/>
                </a:lnTo>
                <a:lnTo>
                  <a:pt x="21600" y="1824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30" name="TextBox 8"/>
          <p:cNvSpPr txBox="1"/>
          <p:nvPr/>
        </p:nvSpPr>
        <p:spPr>
          <a:xfrm>
            <a:off x="683737" y="5773363"/>
            <a:ext cx="5815917" cy="5847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200">
                <a:latin typeface="SimSun"/>
                <a:ea typeface="SimSun"/>
                <a:cs typeface="SimSun"/>
                <a:sym typeface="SimSun"/>
              </a:defRPr>
            </a:pPr>
            <a:r>
              <a:rPr>
                <a:solidFill>
                  <a:srgbClr val="FF26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⑤点击“发送邮箱验证码”</a:t>
            </a:r>
          </a:p>
        </p:txBody>
      </p:sp>
      <p:sp>
        <p:nvSpPr>
          <p:cNvPr id="131" name="직사각형 9"/>
          <p:cNvSpPr/>
          <p:nvPr/>
        </p:nvSpPr>
        <p:spPr>
          <a:xfrm>
            <a:off x="1827977" y="4502675"/>
            <a:ext cx="1355605" cy="376032"/>
          </a:xfrm>
          <a:prstGeom prst="rect">
            <a:avLst/>
          </a:prstGeom>
          <a:ln w="381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32" name="아래쪽 화살표 10"/>
          <p:cNvSpPr/>
          <p:nvPr/>
        </p:nvSpPr>
        <p:spPr>
          <a:xfrm rot="12264652">
            <a:off x="6921020" y="1454549"/>
            <a:ext cx="201538" cy="43692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102"/>
                </a:moveTo>
                <a:lnTo>
                  <a:pt x="5400" y="21102"/>
                </a:lnTo>
                <a:lnTo>
                  <a:pt x="5400" y="0"/>
                </a:lnTo>
                <a:lnTo>
                  <a:pt x="16200" y="0"/>
                </a:lnTo>
                <a:lnTo>
                  <a:pt x="16200" y="21102"/>
                </a:lnTo>
                <a:lnTo>
                  <a:pt x="21600" y="21102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33" name="TextBox 11"/>
          <p:cNvSpPr txBox="1"/>
          <p:nvPr/>
        </p:nvSpPr>
        <p:spPr>
          <a:xfrm>
            <a:off x="7095545" y="2702310"/>
            <a:ext cx="4800170" cy="156966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3200"/>
            </a:pP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⑥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系统已向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（…</a:t>
            </a:r>
            <a:r>
              <a:rPr lang="en-US" dirty="0"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com</a:t>
            </a:r>
            <a:r>
              <a:rPr lang="en-US" dirty="0"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邮箱发送认证号码</a:t>
            </a:r>
            <a:endParaRPr 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>
              <a:defRPr sz="3200"/>
            </a:pPr>
            <a:r>
              <a:rPr b="0" dirty="0" err="1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点击“확인</a:t>
            </a:r>
            <a:r>
              <a:rPr b="0" dirty="0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(</a:t>
            </a:r>
            <a:r>
              <a:rPr b="0" dirty="0" err="1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确认</a:t>
            </a:r>
            <a:r>
              <a:rPr b="0" dirty="0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)”</a:t>
            </a:r>
          </a:p>
        </p:txBody>
      </p:sp>
      <p:sp>
        <p:nvSpPr>
          <p:cNvPr id="134" name="아래쪽 화살표 12"/>
          <p:cNvSpPr/>
          <p:nvPr/>
        </p:nvSpPr>
        <p:spPr>
          <a:xfrm rot="874018">
            <a:off x="10637570" y="1625004"/>
            <a:ext cx="254405" cy="944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8691"/>
                </a:moveTo>
                <a:lnTo>
                  <a:pt x="5400" y="18691"/>
                </a:lnTo>
                <a:lnTo>
                  <a:pt x="5400" y="0"/>
                </a:lnTo>
                <a:lnTo>
                  <a:pt x="16200" y="0"/>
                </a:lnTo>
                <a:lnTo>
                  <a:pt x="16200" y="18691"/>
                </a:lnTo>
                <a:lnTo>
                  <a:pt x="21600" y="18691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35" name="직사각형 13"/>
          <p:cNvSpPr/>
          <p:nvPr/>
        </p:nvSpPr>
        <p:spPr>
          <a:xfrm>
            <a:off x="8723869" y="716692"/>
            <a:ext cx="790834" cy="2800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그룹 10"/>
          <p:cNvGrpSpPr/>
          <p:nvPr/>
        </p:nvGrpSpPr>
        <p:grpSpPr>
          <a:xfrm>
            <a:off x="193204" y="1332982"/>
            <a:ext cx="6586539" cy="2670605"/>
            <a:chOff x="0" y="0"/>
            <a:chExt cx="6586538" cy="2670603"/>
          </a:xfrm>
        </p:grpSpPr>
        <p:pic>
          <p:nvPicPr>
            <p:cNvPr id="137" name="그림 1" descr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586539" cy="26706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8" name="직사각형 4"/>
            <p:cNvSpPr/>
            <p:nvPr/>
          </p:nvSpPr>
          <p:spPr>
            <a:xfrm>
              <a:off x="1239664" y="623035"/>
              <a:ext cx="444730" cy="1522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" name="직사각형 5"/>
            <p:cNvSpPr/>
            <p:nvPr/>
          </p:nvSpPr>
          <p:spPr>
            <a:xfrm>
              <a:off x="448307" y="775322"/>
              <a:ext cx="1236088" cy="228433"/>
            </a:xfrm>
            <a:prstGeom prst="rect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44" name="그룹 6"/>
          <p:cNvGrpSpPr/>
          <p:nvPr/>
        </p:nvGrpSpPr>
        <p:grpSpPr>
          <a:xfrm>
            <a:off x="7228048" y="1494884"/>
            <a:ext cx="4594132" cy="4329546"/>
            <a:chOff x="0" y="0"/>
            <a:chExt cx="4594130" cy="4329545"/>
          </a:xfrm>
        </p:grpSpPr>
        <p:pic>
          <p:nvPicPr>
            <p:cNvPr id="141" name="그림 7" descr="그림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594131" cy="432954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2" name="직사각형 8"/>
            <p:cNvSpPr/>
            <p:nvPr/>
          </p:nvSpPr>
          <p:spPr>
            <a:xfrm>
              <a:off x="145809" y="2075998"/>
              <a:ext cx="384302" cy="17754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" name="직사각형 9"/>
            <p:cNvSpPr/>
            <p:nvPr/>
          </p:nvSpPr>
          <p:spPr>
            <a:xfrm>
              <a:off x="1367869" y="2039332"/>
              <a:ext cx="522345" cy="161013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45" name="아래쪽 화살표 11"/>
          <p:cNvSpPr/>
          <p:nvPr/>
        </p:nvSpPr>
        <p:spPr>
          <a:xfrm rot="17175372">
            <a:off x="6202328" y="-903647"/>
            <a:ext cx="201538" cy="89516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357"/>
                </a:moveTo>
                <a:lnTo>
                  <a:pt x="5400" y="21357"/>
                </a:lnTo>
                <a:lnTo>
                  <a:pt x="5400" y="0"/>
                </a:lnTo>
                <a:lnTo>
                  <a:pt x="16200" y="0"/>
                </a:lnTo>
                <a:lnTo>
                  <a:pt x="16200" y="21357"/>
                </a:lnTo>
                <a:lnTo>
                  <a:pt x="21600" y="2135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6" name="TextBox 12"/>
          <p:cNvSpPr txBox="1"/>
          <p:nvPr/>
        </p:nvSpPr>
        <p:spPr>
          <a:xfrm>
            <a:off x="10611926" y="4753249"/>
            <a:ext cx="102802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/>
          </a:lstStyle>
          <a:p>
            <a:r>
              <a:t>4573849</a:t>
            </a:r>
          </a:p>
        </p:txBody>
      </p:sp>
      <p:sp>
        <p:nvSpPr>
          <p:cNvPr id="147" name="TextBox 13"/>
          <p:cNvSpPr txBox="1"/>
          <p:nvPr/>
        </p:nvSpPr>
        <p:spPr>
          <a:xfrm>
            <a:off x="3004457" y="5367672"/>
            <a:ext cx="5990613" cy="107721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3200">
                <a:latin typeface="SimSun"/>
                <a:ea typeface="SimSun"/>
                <a:cs typeface="SimSun"/>
                <a:sym typeface="SimSun"/>
              </a:defRPr>
            </a:pPr>
            <a:r>
              <a:rPr dirty="0"/>
              <a:t>⑦</a:t>
            </a:r>
            <a:r>
              <a:rPr dirty="0" err="1"/>
              <a:t>确认邮件验证码，在此处输入验证码，然后点击</a:t>
            </a:r>
            <a:r>
              <a:rPr dirty="0" err="1">
                <a:solidFill>
                  <a:srgbClr val="0433FF"/>
                </a:solidFill>
              </a:rPr>
              <a:t>확인确认</a:t>
            </a:r>
            <a:endParaRPr dirty="0">
              <a:solidFill>
                <a:srgbClr val="0433FF"/>
              </a:solidFill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그림 1" descr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49" y="238896"/>
            <a:ext cx="6128516" cy="6400801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TextBox 2"/>
          <p:cNvSpPr txBox="1"/>
          <p:nvPr/>
        </p:nvSpPr>
        <p:spPr>
          <a:xfrm>
            <a:off x="6636576" y="203025"/>
            <a:ext cx="5148653" cy="163121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500">
                <a:latin typeface="SimSun"/>
                <a:ea typeface="SimSun"/>
                <a:cs typeface="SimSun"/>
                <a:sym typeface="SimSun"/>
              </a:defRPr>
            </a:pPr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⑧请设置ID和密码并</a:t>
            </a:r>
          </a:p>
          <a:p>
            <a:pPr algn="ctr">
              <a:defRPr sz="2500">
                <a:solidFill>
                  <a:srgbClr val="FF2600"/>
                </a:solidFill>
                <a:latin typeface="SimSun"/>
                <a:ea typeface="SimSun"/>
                <a:cs typeface="SimSun"/>
                <a:sym typeface="SimSun"/>
              </a:defRPr>
            </a:pPr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点击중복확인</a:t>
            </a:r>
          </a:p>
          <a:p>
            <a:pPr algn="ctr">
              <a:defRPr sz="2500">
                <a:latin typeface="SimSun"/>
                <a:ea typeface="SimSun"/>
                <a:cs typeface="SimSun"/>
                <a:sym typeface="SimSun"/>
              </a:defRPr>
            </a:pPr>
            <a:r>
              <a:rPr>
                <a:solidFill>
                  <a:srgbClr val="FF26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（进行ID账号重复确认查询）</a:t>
            </a:r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</a:p>
          <a:p>
            <a:pPr algn="ctr">
              <a:defRPr sz="2500">
                <a:latin typeface="SimSun"/>
                <a:ea typeface="SimSun"/>
                <a:cs typeface="SimSun"/>
                <a:sym typeface="SimSun"/>
              </a:defRPr>
            </a:pPr>
            <a:r>
              <a:rPr>
                <a:latin typeface="SimSun" panose="02010600030101010101" pitchFamily="2" charset="-122"/>
                <a:ea typeface="SimSun" panose="02010600030101010101" pitchFamily="2" charset="-122"/>
              </a:rPr>
              <a:t>输入密码，再次输入确认密码 </a:t>
            </a:r>
          </a:p>
        </p:txBody>
      </p:sp>
      <p:sp>
        <p:nvSpPr>
          <p:cNvPr id="151" name="아래쪽 화살표 3"/>
          <p:cNvSpPr/>
          <p:nvPr/>
        </p:nvSpPr>
        <p:spPr>
          <a:xfrm rot="13996105">
            <a:off x="4822006" y="712702"/>
            <a:ext cx="201538" cy="54168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102"/>
                </a:moveTo>
                <a:lnTo>
                  <a:pt x="5400" y="21102"/>
                </a:lnTo>
                <a:lnTo>
                  <a:pt x="5400" y="0"/>
                </a:lnTo>
                <a:lnTo>
                  <a:pt x="16200" y="0"/>
                </a:lnTo>
                <a:lnTo>
                  <a:pt x="16200" y="21102"/>
                </a:lnTo>
                <a:lnTo>
                  <a:pt x="21600" y="21102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53" name="TextBox 5"/>
          <p:cNvSpPr txBox="1"/>
          <p:nvPr/>
        </p:nvSpPr>
        <p:spPr>
          <a:xfrm>
            <a:off x="5319414" y="6201664"/>
            <a:ext cx="5009306" cy="5847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3200">
                <a:latin typeface="SimSun"/>
                <a:ea typeface="SimSun"/>
                <a:cs typeface="SimSun"/>
                <a:sym typeface="SimSun"/>
              </a:defRPr>
            </a:pPr>
            <a:r>
              <a:rPr dirty="0">
                <a:latin typeface="SimSun" panose="02010600030101010101" pitchFamily="2" charset="-122"/>
                <a:ea typeface="SimSun" panose="02010600030101010101" pitchFamily="2" charset="-122"/>
              </a:rPr>
              <a:t>⑨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点击确认，注册完成</a:t>
            </a:r>
            <a:endParaRPr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54" name="아래쪽 화살표 6"/>
          <p:cNvSpPr/>
          <p:nvPr/>
        </p:nvSpPr>
        <p:spPr>
          <a:xfrm rot="16200000">
            <a:off x="5108659" y="2673248"/>
            <a:ext cx="201538" cy="22500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0633"/>
                </a:moveTo>
                <a:lnTo>
                  <a:pt x="5400" y="20633"/>
                </a:lnTo>
                <a:lnTo>
                  <a:pt x="5400" y="0"/>
                </a:lnTo>
                <a:lnTo>
                  <a:pt x="16200" y="0"/>
                </a:lnTo>
                <a:lnTo>
                  <a:pt x="16200" y="20633"/>
                </a:lnTo>
                <a:lnTo>
                  <a:pt x="21600" y="20633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55" name="TextBox 7"/>
          <p:cNvSpPr txBox="1"/>
          <p:nvPr/>
        </p:nvSpPr>
        <p:spPr>
          <a:xfrm>
            <a:off x="6334465" y="1983451"/>
            <a:ext cx="5718990" cy="409342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 err="1">
                <a:latin typeface="SimSun" panose="02010600030101010101" pitchFamily="2" charset="-122"/>
                <a:ea typeface="SimSun" panose="02010600030101010101" pitchFamily="2" charset="-122"/>
              </a:rPr>
              <a:t>注意事项：综合ID（个人账号）代表了之后使用校园系统时的个人身份</a:t>
            </a: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</a:p>
          <a:p>
            <a:pPr>
              <a:defRPr sz="1200">
                <a:solidFill>
                  <a:srgbClr val="FF2600"/>
                </a:solidFill>
                <a:latin typeface="SimSun"/>
                <a:ea typeface="SimSun"/>
                <a:cs typeface="SimSun"/>
                <a:sym typeface="SimSun"/>
              </a:defRPr>
            </a:pPr>
            <a:r>
              <a:rPr sz="1300" dirty="0" err="1">
                <a:latin typeface="SimSun" panose="02010600030101010101" pitchFamily="2" charset="-122"/>
                <a:ea typeface="SimSun" panose="02010600030101010101" pitchFamily="2" charset="-122"/>
              </a:rPr>
              <a:t>综合ID是综合门户网站信息系统的账号，无法进行变更，请慎重填写综合ID</a:t>
            </a:r>
            <a:endParaRPr lang="en-US" sz="13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defRPr sz="1200">
                <a:solidFill>
                  <a:srgbClr val="FF2600"/>
                </a:solidFill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sz="1300" dirty="0" err="1">
                <a:latin typeface="SimSun" panose="02010600030101010101" pitchFamily="2" charset="-122"/>
                <a:ea typeface="SimSun" panose="02010600030101010101" pitchFamily="2" charset="-122"/>
              </a:rPr>
              <a:t>个人账号</a:t>
            </a: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</a:p>
          <a:p>
            <a:pPr>
              <a:defRPr sz="1500">
                <a:latin typeface="SimSun"/>
                <a:ea typeface="SimSun"/>
                <a:cs typeface="SimSun"/>
                <a:sym typeface="SimSun"/>
              </a:defRPr>
            </a:pPr>
            <a:endParaRPr sz="13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【</a:t>
            </a:r>
            <a:r>
              <a:rPr sz="1300" dirty="0" err="1">
                <a:latin typeface="SimSun" panose="02010600030101010101" pitchFamily="2" charset="-122"/>
                <a:ea typeface="SimSun" panose="02010600030101010101" pitchFamily="2" charset="-122"/>
              </a:rPr>
              <a:t>综合ID</a:t>
            </a: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 （</a:t>
            </a:r>
            <a:r>
              <a:rPr sz="1300" dirty="0" err="1">
                <a:latin typeface="SimSun" panose="02010600030101010101" pitchFamily="2" charset="-122"/>
                <a:ea typeface="SimSun" panose="02010600030101010101" pitchFamily="2" charset="-122"/>
              </a:rPr>
              <a:t>注册）限制事项</a:t>
            </a: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】</a:t>
            </a: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（1）（</a:t>
            </a:r>
            <a:r>
              <a:rPr sz="1300" dirty="0" err="1">
                <a:latin typeface="SimSun" panose="02010600030101010101" pitchFamily="2" charset="-122"/>
                <a:ea typeface="SimSun" panose="02010600030101010101" pitchFamily="2" charset="-122"/>
              </a:rPr>
              <a:t>注册时）可以使用英文（小写字母）或和数字混合使用</a:t>
            </a: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。（</a:t>
            </a:r>
            <a:r>
              <a:rPr sz="1300" dirty="0" err="1">
                <a:latin typeface="SimSun" panose="02010600030101010101" pitchFamily="2" charset="-122"/>
                <a:ea typeface="SimSun" panose="02010600030101010101" pitchFamily="2" charset="-122"/>
              </a:rPr>
              <a:t>不能填用韩语</a:t>
            </a: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（2）第一个字必须以英文字母开头。</a:t>
            </a: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（3）账号长度在仅限于5～20个位数。</a:t>
            </a: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（4）外国人登陆证号码（前部分或者后部分数字）都不能作为账号使用。</a:t>
            </a: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endParaRPr sz="13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【</a:t>
            </a:r>
            <a:r>
              <a:rPr sz="1300" dirty="0" err="1">
                <a:latin typeface="SimSun" panose="02010600030101010101" pitchFamily="2" charset="-122"/>
                <a:ea typeface="SimSun" panose="02010600030101010101" pitchFamily="2" charset="-122"/>
              </a:rPr>
              <a:t>个人密码限制事项</a:t>
            </a: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】</a:t>
            </a: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（1）仅允许特殊文字（～，！，@，#，$,*,(,),=,+,_,.,）英文，数字</a:t>
            </a: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8位数</a:t>
            </a: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以上</a:t>
            </a:r>
            <a:r>
              <a:rPr sz="1300" dirty="0">
                <a:solidFill>
                  <a:srgbClr val="FF26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ong Bold"/>
                <a:sym typeface="SimSong Bold"/>
              </a:rPr>
              <a:t>组合</a:t>
            </a: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（2）外国人登陆证号码（前部分或者后部分数字）都不能作为密码使用。</a:t>
            </a: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（3）无法使用连续4位数以上的相同文字作为密码。</a:t>
            </a: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（4）综合ID和密码不能一致。</a:t>
            </a: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（5）学号（或者教职工号码）不能作为密码使用。</a:t>
            </a:r>
          </a:p>
          <a:p>
            <a:pPr>
              <a:defRPr sz="1200">
                <a:latin typeface="SimSun"/>
                <a:ea typeface="SimSun"/>
                <a:cs typeface="SimSun"/>
                <a:sym typeface="SimSun"/>
              </a:defRPr>
            </a:pPr>
            <a:endParaRPr sz="13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defRPr sz="1200">
                <a:solidFill>
                  <a:srgbClr val="0433FF"/>
                </a:solidFill>
                <a:latin typeface="SimSun"/>
                <a:ea typeface="SimSun"/>
                <a:cs typeface="SimSun"/>
                <a:sym typeface="SimSun"/>
              </a:defRPr>
            </a:pPr>
            <a:r>
              <a:rPr sz="1300" dirty="0" err="1">
                <a:latin typeface="SimSun" panose="02010600030101010101" pitchFamily="2" charset="-122"/>
                <a:ea typeface="SimSun" panose="02010600030101010101" pitchFamily="2" charset="-122"/>
              </a:rPr>
              <a:t>请慎重填写</a:t>
            </a:r>
            <a:r>
              <a:rPr sz="1300" dirty="0"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</a:p>
        </p:txBody>
      </p:sp>
      <p:sp>
        <p:nvSpPr>
          <p:cNvPr id="152" name="아래쪽 화살표 4"/>
          <p:cNvSpPr/>
          <p:nvPr/>
        </p:nvSpPr>
        <p:spPr>
          <a:xfrm rot="17072988">
            <a:off x="4391910" y="5516746"/>
            <a:ext cx="242515" cy="16065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0681"/>
                </a:moveTo>
                <a:lnTo>
                  <a:pt x="5400" y="20681"/>
                </a:lnTo>
                <a:lnTo>
                  <a:pt x="5400" y="0"/>
                </a:lnTo>
                <a:lnTo>
                  <a:pt x="16200" y="0"/>
                </a:lnTo>
                <a:lnTo>
                  <a:pt x="16200" y="20681"/>
                </a:lnTo>
                <a:lnTo>
                  <a:pt x="21600" y="20681"/>
                </a:lnTo>
                <a:lnTo>
                  <a:pt x="10800" y="21600"/>
                </a:lnTo>
                <a:close/>
              </a:path>
            </a:pathLst>
          </a:custGeom>
          <a:solidFill>
            <a:srgbClr val="2E75B6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테마">
      <a:majorFont>
        <a:latin typeface="Helvetica"/>
        <a:ea typeface="Helvetica"/>
        <a:cs typeface="Helvetica"/>
      </a:majorFont>
      <a:minorFont>
        <a:latin typeface="맑은 고딕"/>
        <a:ea typeface="맑은 고딕"/>
        <a:cs typeface="맑은 고딕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테마">
      <a:majorFont>
        <a:latin typeface="Helvetica"/>
        <a:ea typeface="Helvetica"/>
        <a:cs typeface="Helvetica"/>
      </a:majorFont>
      <a:minorFont>
        <a:latin typeface="맑은 고딕"/>
        <a:ea typeface="맑은 고딕"/>
        <a:cs typeface="맑은 고딕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259</Words>
  <Application>Microsoft Office PowerPoint</Application>
  <PresentationFormat>와이드스크린</PresentationFormat>
  <Paragraphs>53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SimSun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catholic</cp:lastModifiedBy>
  <cp:revision>2</cp:revision>
  <dcterms:modified xsi:type="dcterms:W3CDTF">2025-02-11T08:40:24Z</dcterms:modified>
</cp:coreProperties>
</file>